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80" r:id="rId3"/>
    <p:sldId id="306" r:id="rId4"/>
    <p:sldId id="314" r:id="rId5"/>
    <p:sldId id="315" r:id="rId6"/>
    <p:sldId id="322" r:id="rId7"/>
    <p:sldId id="325" r:id="rId8"/>
    <p:sldId id="328" r:id="rId9"/>
    <p:sldId id="329" r:id="rId10"/>
    <p:sldId id="330" r:id="rId11"/>
    <p:sldId id="331" r:id="rId12"/>
    <p:sldId id="333" r:id="rId13"/>
    <p:sldId id="334" r:id="rId14"/>
    <p:sldId id="335" r:id="rId15"/>
    <p:sldId id="336" r:id="rId16"/>
    <p:sldId id="257"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zirbik Miklos" initials="SM" lastIdx="1" clrIdx="0">
    <p:extLst>
      <p:ext uri="{19B8F6BF-5375-455C-9EA6-DF929625EA0E}">
        <p15:presenceInfo xmlns:p15="http://schemas.microsoft.com/office/powerpoint/2012/main" userId="Szirbik Miklo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94660"/>
  </p:normalViewPr>
  <p:slideViewPr>
    <p:cSldViewPr snapToGrid="0">
      <p:cViewPr varScale="1">
        <p:scale>
          <a:sx n="83" d="100"/>
          <a:sy n="83" d="100"/>
        </p:scale>
        <p:origin x="45" y="7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AF69EA-1AD9-401C-80AB-A9C2276E43BF}" type="datetimeFigureOut">
              <a:rPr lang="en-US" smtClean="0"/>
              <a:t>11/11/2019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3672D2-FBB3-45B9-8089-06B138CF6C09}" type="slidenum">
              <a:rPr lang="en-US" smtClean="0"/>
              <a:t>‹#›</a:t>
            </a:fld>
            <a:endParaRPr lang="en-US"/>
          </a:p>
        </p:txBody>
      </p:sp>
    </p:spTree>
    <p:extLst>
      <p:ext uri="{BB962C8B-B14F-4D97-AF65-F5344CB8AC3E}">
        <p14:creationId xmlns:p14="http://schemas.microsoft.com/office/powerpoint/2010/main" val="13571072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22C7FA-2FA2-4C63-A95F-348FF36FB9E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889692D-DB09-47DC-9E61-8EC0E3F0FC3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8DF9CBC-A80C-4146-BAA7-E2EEC5D4928E}"/>
              </a:ext>
            </a:extLst>
          </p:cNvPr>
          <p:cNvSpPr>
            <a:spLocks noGrp="1"/>
          </p:cNvSpPr>
          <p:nvPr>
            <p:ph type="dt" sz="half" idx="10"/>
          </p:nvPr>
        </p:nvSpPr>
        <p:spPr/>
        <p:txBody>
          <a:bodyPr/>
          <a:lstStyle/>
          <a:p>
            <a:fld id="{AFB93611-14FF-4AB9-AEA9-3DD5C9D5E6C1}" type="datetimeFigureOut">
              <a:rPr lang="en-US" smtClean="0"/>
              <a:t>11/11/2019</a:t>
            </a:fld>
            <a:endParaRPr lang="en-US"/>
          </a:p>
        </p:txBody>
      </p:sp>
      <p:sp>
        <p:nvSpPr>
          <p:cNvPr id="5" name="Footer Placeholder 4">
            <a:extLst>
              <a:ext uri="{FF2B5EF4-FFF2-40B4-BE49-F238E27FC236}">
                <a16:creationId xmlns:a16="http://schemas.microsoft.com/office/drawing/2014/main" id="{E27BFC60-18EB-40FA-AA3D-AFF4D619FB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395359-732F-4AB2-B6A7-08B3AF3B9D7C}"/>
              </a:ext>
            </a:extLst>
          </p:cNvPr>
          <p:cNvSpPr>
            <a:spLocks noGrp="1"/>
          </p:cNvSpPr>
          <p:nvPr>
            <p:ph type="sldNum" sz="quarter" idx="12"/>
          </p:nvPr>
        </p:nvSpPr>
        <p:spPr/>
        <p:txBody>
          <a:bodyPr/>
          <a:lstStyle/>
          <a:p>
            <a:fld id="{DF515FA2-CBF0-41B0-BE2D-7F01F859633F}" type="slidenum">
              <a:rPr lang="en-US" smtClean="0"/>
              <a:t>‹#›</a:t>
            </a:fld>
            <a:endParaRPr lang="en-US"/>
          </a:p>
        </p:txBody>
      </p:sp>
    </p:spTree>
    <p:extLst>
      <p:ext uri="{BB962C8B-B14F-4D97-AF65-F5344CB8AC3E}">
        <p14:creationId xmlns:p14="http://schemas.microsoft.com/office/powerpoint/2010/main" val="38437882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BDED66-B958-4B5E-BAB8-1EB79392935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41657C4-A6B2-4699-B27D-8F0E8062C55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6769A1-21B1-4C70-8C99-D206078875C6}"/>
              </a:ext>
            </a:extLst>
          </p:cNvPr>
          <p:cNvSpPr>
            <a:spLocks noGrp="1"/>
          </p:cNvSpPr>
          <p:nvPr>
            <p:ph type="dt" sz="half" idx="10"/>
          </p:nvPr>
        </p:nvSpPr>
        <p:spPr/>
        <p:txBody>
          <a:bodyPr/>
          <a:lstStyle/>
          <a:p>
            <a:fld id="{AFB93611-14FF-4AB9-AEA9-3DD5C9D5E6C1}" type="datetimeFigureOut">
              <a:rPr lang="en-US" smtClean="0"/>
              <a:t>11/11/2019</a:t>
            </a:fld>
            <a:endParaRPr lang="en-US"/>
          </a:p>
        </p:txBody>
      </p:sp>
      <p:sp>
        <p:nvSpPr>
          <p:cNvPr id="5" name="Footer Placeholder 4">
            <a:extLst>
              <a:ext uri="{FF2B5EF4-FFF2-40B4-BE49-F238E27FC236}">
                <a16:creationId xmlns:a16="http://schemas.microsoft.com/office/drawing/2014/main" id="{45C733B1-9DCD-45D9-83AE-1065C4AC1D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48B156-0DA5-4F21-A73E-C1D604804DD6}"/>
              </a:ext>
            </a:extLst>
          </p:cNvPr>
          <p:cNvSpPr>
            <a:spLocks noGrp="1"/>
          </p:cNvSpPr>
          <p:nvPr>
            <p:ph type="sldNum" sz="quarter" idx="12"/>
          </p:nvPr>
        </p:nvSpPr>
        <p:spPr/>
        <p:txBody>
          <a:bodyPr/>
          <a:lstStyle/>
          <a:p>
            <a:fld id="{DF515FA2-CBF0-41B0-BE2D-7F01F859633F}" type="slidenum">
              <a:rPr lang="en-US" smtClean="0"/>
              <a:t>‹#›</a:t>
            </a:fld>
            <a:endParaRPr lang="en-US"/>
          </a:p>
        </p:txBody>
      </p:sp>
    </p:spTree>
    <p:extLst>
      <p:ext uri="{BB962C8B-B14F-4D97-AF65-F5344CB8AC3E}">
        <p14:creationId xmlns:p14="http://schemas.microsoft.com/office/powerpoint/2010/main" val="38334299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E4B710E-6AE8-40DC-A55D-F38EAAB1412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A37E317-1865-4763-828D-A2D65E73AF3D}"/>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08C56E-E146-4B56-9BBB-D543B01C00C6}"/>
              </a:ext>
            </a:extLst>
          </p:cNvPr>
          <p:cNvSpPr>
            <a:spLocks noGrp="1"/>
          </p:cNvSpPr>
          <p:nvPr>
            <p:ph type="dt" sz="half" idx="10"/>
          </p:nvPr>
        </p:nvSpPr>
        <p:spPr/>
        <p:txBody>
          <a:bodyPr/>
          <a:lstStyle/>
          <a:p>
            <a:fld id="{AFB93611-14FF-4AB9-AEA9-3DD5C9D5E6C1}" type="datetimeFigureOut">
              <a:rPr lang="en-US" smtClean="0"/>
              <a:t>11/11/2019</a:t>
            </a:fld>
            <a:endParaRPr lang="en-US"/>
          </a:p>
        </p:txBody>
      </p:sp>
      <p:sp>
        <p:nvSpPr>
          <p:cNvPr id="5" name="Footer Placeholder 4">
            <a:extLst>
              <a:ext uri="{FF2B5EF4-FFF2-40B4-BE49-F238E27FC236}">
                <a16:creationId xmlns:a16="http://schemas.microsoft.com/office/drawing/2014/main" id="{5E187C63-9EEA-4610-AC00-B7F537099B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29B0B2-A5C9-468A-8929-56D6AE11A3FA}"/>
              </a:ext>
            </a:extLst>
          </p:cNvPr>
          <p:cNvSpPr>
            <a:spLocks noGrp="1"/>
          </p:cNvSpPr>
          <p:nvPr>
            <p:ph type="sldNum" sz="quarter" idx="12"/>
          </p:nvPr>
        </p:nvSpPr>
        <p:spPr/>
        <p:txBody>
          <a:bodyPr/>
          <a:lstStyle/>
          <a:p>
            <a:fld id="{DF515FA2-CBF0-41B0-BE2D-7F01F859633F}" type="slidenum">
              <a:rPr lang="en-US" smtClean="0"/>
              <a:t>‹#›</a:t>
            </a:fld>
            <a:endParaRPr lang="en-US"/>
          </a:p>
        </p:txBody>
      </p:sp>
    </p:spTree>
    <p:extLst>
      <p:ext uri="{BB962C8B-B14F-4D97-AF65-F5344CB8AC3E}">
        <p14:creationId xmlns:p14="http://schemas.microsoft.com/office/powerpoint/2010/main" val="636222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F6973-12A5-4280-B29B-CF5C4EB7220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80F89BE-2F98-4C93-AD8C-68946804807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C733D6-CCB5-4BFA-BFA3-CE8CA3B023EA}"/>
              </a:ext>
            </a:extLst>
          </p:cNvPr>
          <p:cNvSpPr>
            <a:spLocks noGrp="1"/>
          </p:cNvSpPr>
          <p:nvPr>
            <p:ph type="dt" sz="half" idx="10"/>
          </p:nvPr>
        </p:nvSpPr>
        <p:spPr/>
        <p:txBody>
          <a:bodyPr/>
          <a:lstStyle/>
          <a:p>
            <a:fld id="{AFB93611-14FF-4AB9-AEA9-3DD5C9D5E6C1}" type="datetimeFigureOut">
              <a:rPr lang="en-US" smtClean="0"/>
              <a:t>11/11/2019</a:t>
            </a:fld>
            <a:endParaRPr lang="en-US"/>
          </a:p>
        </p:txBody>
      </p:sp>
      <p:sp>
        <p:nvSpPr>
          <p:cNvPr id="5" name="Footer Placeholder 4">
            <a:extLst>
              <a:ext uri="{FF2B5EF4-FFF2-40B4-BE49-F238E27FC236}">
                <a16:creationId xmlns:a16="http://schemas.microsoft.com/office/drawing/2014/main" id="{AC47B3D9-435C-4E3B-A9B4-9A24EECCA6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31D1DF-0673-4E36-8A0D-4105B9CD4C21}"/>
              </a:ext>
            </a:extLst>
          </p:cNvPr>
          <p:cNvSpPr>
            <a:spLocks noGrp="1"/>
          </p:cNvSpPr>
          <p:nvPr>
            <p:ph type="sldNum" sz="quarter" idx="12"/>
          </p:nvPr>
        </p:nvSpPr>
        <p:spPr/>
        <p:txBody>
          <a:bodyPr/>
          <a:lstStyle/>
          <a:p>
            <a:fld id="{DF515FA2-CBF0-41B0-BE2D-7F01F859633F}" type="slidenum">
              <a:rPr lang="en-US" smtClean="0"/>
              <a:t>‹#›</a:t>
            </a:fld>
            <a:endParaRPr lang="en-US"/>
          </a:p>
        </p:txBody>
      </p:sp>
    </p:spTree>
    <p:extLst>
      <p:ext uri="{BB962C8B-B14F-4D97-AF65-F5344CB8AC3E}">
        <p14:creationId xmlns:p14="http://schemas.microsoft.com/office/powerpoint/2010/main" val="4016525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2CECED-A355-4B9D-A6EF-1529C4795B7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6E2FF6F-9446-44BA-A5E9-0C68E9A4806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A5FEDC0-51AA-46E7-9AF7-419B2223CE25}"/>
              </a:ext>
            </a:extLst>
          </p:cNvPr>
          <p:cNvSpPr>
            <a:spLocks noGrp="1"/>
          </p:cNvSpPr>
          <p:nvPr>
            <p:ph type="dt" sz="half" idx="10"/>
          </p:nvPr>
        </p:nvSpPr>
        <p:spPr/>
        <p:txBody>
          <a:bodyPr/>
          <a:lstStyle/>
          <a:p>
            <a:fld id="{AFB93611-14FF-4AB9-AEA9-3DD5C9D5E6C1}" type="datetimeFigureOut">
              <a:rPr lang="en-US" smtClean="0"/>
              <a:t>11/11/2019</a:t>
            </a:fld>
            <a:endParaRPr lang="en-US"/>
          </a:p>
        </p:txBody>
      </p:sp>
      <p:sp>
        <p:nvSpPr>
          <p:cNvPr id="5" name="Footer Placeholder 4">
            <a:extLst>
              <a:ext uri="{FF2B5EF4-FFF2-40B4-BE49-F238E27FC236}">
                <a16:creationId xmlns:a16="http://schemas.microsoft.com/office/drawing/2014/main" id="{57F9246E-A55E-4859-B9E3-5DAE58F50B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A78ABD-6ED7-41C9-8022-2850585469F9}"/>
              </a:ext>
            </a:extLst>
          </p:cNvPr>
          <p:cNvSpPr>
            <a:spLocks noGrp="1"/>
          </p:cNvSpPr>
          <p:nvPr>
            <p:ph type="sldNum" sz="quarter" idx="12"/>
          </p:nvPr>
        </p:nvSpPr>
        <p:spPr/>
        <p:txBody>
          <a:bodyPr/>
          <a:lstStyle/>
          <a:p>
            <a:fld id="{DF515FA2-CBF0-41B0-BE2D-7F01F859633F}" type="slidenum">
              <a:rPr lang="en-US" smtClean="0"/>
              <a:t>‹#›</a:t>
            </a:fld>
            <a:endParaRPr lang="en-US"/>
          </a:p>
        </p:txBody>
      </p:sp>
    </p:spTree>
    <p:extLst>
      <p:ext uri="{BB962C8B-B14F-4D97-AF65-F5344CB8AC3E}">
        <p14:creationId xmlns:p14="http://schemas.microsoft.com/office/powerpoint/2010/main" val="16011380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95BCC0-2C7B-451D-89A3-52EAFD3C958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9632BD8-4F22-4448-8FA9-B520F824A3BD}"/>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76B2861-6C11-4466-A833-907861F69A16}"/>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13C83CE-44DD-4FE6-A6C3-B040822FE429}"/>
              </a:ext>
            </a:extLst>
          </p:cNvPr>
          <p:cNvSpPr>
            <a:spLocks noGrp="1"/>
          </p:cNvSpPr>
          <p:nvPr>
            <p:ph type="dt" sz="half" idx="10"/>
          </p:nvPr>
        </p:nvSpPr>
        <p:spPr/>
        <p:txBody>
          <a:bodyPr/>
          <a:lstStyle/>
          <a:p>
            <a:fld id="{AFB93611-14FF-4AB9-AEA9-3DD5C9D5E6C1}" type="datetimeFigureOut">
              <a:rPr lang="en-US" smtClean="0"/>
              <a:t>11/11/2019</a:t>
            </a:fld>
            <a:endParaRPr lang="en-US"/>
          </a:p>
        </p:txBody>
      </p:sp>
      <p:sp>
        <p:nvSpPr>
          <p:cNvPr id="6" name="Footer Placeholder 5">
            <a:extLst>
              <a:ext uri="{FF2B5EF4-FFF2-40B4-BE49-F238E27FC236}">
                <a16:creationId xmlns:a16="http://schemas.microsoft.com/office/drawing/2014/main" id="{37E8DC06-24A2-4FE5-91AE-52DB7699046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CDAF807-151F-40A6-9AEF-91D2B47A16FA}"/>
              </a:ext>
            </a:extLst>
          </p:cNvPr>
          <p:cNvSpPr>
            <a:spLocks noGrp="1"/>
          </p:cNvSpPr>
          <p:nvPr>
            <p:ph type="sldNum" sz="quarter" idx="12"/>
          </p:nvPr>
        </p:nvSpPr>
        <p:spPr/>
        <p:txBody>
          <a:bodyPr/>
          <a:lstStyle/>
          <a:p>
            <a:fld id="{DF515FA2-CBF0-41B0-BE2D-7F01F859633F}" type="slidenum">
              <a:rPr lang="en-US" smtClean="0"/>
              <a:t>‹#›</a:t>
            </a:fld>
            <a:endParaRPr lang="en-US"/>
          </a:p>
        </p:txBody>
      </p:sp>
    </p:spTree>
    <p:extLst>
      <p:ext uri="{BB962C8B-B14F-4D97-AF65-F5344CB8AC3E}">
        <p14:creationId xmlns:p14="http://schemas.microsoft.com/office/powerpoint/2010/main" val="34754630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C9C62-9F4F-4325-A9F3-EEC5306DE23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7DF1A84-7E95-4449-B3F3-C8C45E50211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99D9DBA-9AEB-41E7-AD47-3A330216F8C1}"/>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0883BD7-DAEC-482E-96BF-904FD718B4D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FB35274-AFEA-46BD-8B8F-F4C62DAEAB08}"/>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DDF8810-DC9B-4DC7-AB52-0544D1F851D0}"/>
              </a:ext>
            </a:extLst>
          </p:cNvPr>
          <p:cNvSpPr>
            <a:spLocks noGrp="1"/>
          </p:cNvSpPr>
          <p:nvPr>
            <p:ph type="dt" sz="half" idx="10"/>
          </p:nvPr>
        </p:nvSpPr>
        <p:spPr/>
        <p:txBody>
          <a:bodyPr/>
          <a:lstStyle/>
          <a:p>
            <a:fld id="{AFB93611-14FF-4AB9-AEA9-3DD5C9D5E6C1}" type="datetimeFigureOut">
              <a:rPr lang="en-US" smtClean="0"/>
              <a:t>11/11/2019</a:t>
            </a:fld>
            <a:endParaRPr lang="en-US"/>
          </a:p>
        </p:txBody>
      </p:sp>
      <p:sp>
        <p:nvSpPr>
          <p:cNvPr id="8" name="Footer Placeholder 7">
            <a:extLst>
              <a:ext uri="{FF2B5EF4-FFF2-40B4-BE49-F238E27FC236}">
                <a16:creationId xmlns:a16="http://schemas.microsoft.com/office/drawing/2014/main" id="{CC4683D3-726C-404F-BE12-B7AE46E1B49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19929E7-7BD2-4D3D-BEAD-E53991F4A969}"/>
              </a:ext>
            </a:extLst>
          </p:cNvPr>
          <p:cNvSpPr>
            <a:spLocks noGrp="1"/>
          </p:cNvSpPr>
          <p:nvPr>
            <p:ph type="sldNum" sz="quarter" idx="12"/>
          </p:nvPr>
        </p:nvSpPr>
        <p:spPr/>
        <p:txBody>
          <a:bodyPr/>
          <a:lstStyle/>
          <a:p>
            <a:fld id="{DF515FA2-CBF0-41B0-BE2D-7F01F859633F}" type="slidenum">
              <a:rPr lang="en-US" smtClean="0"/>
              <a:t>‹#›</a:t>
            </a:fld>
            <a:endParaRPr lang="en-US"/>
          </a:p>
        </p:txBody>
      </p:sp>
    </p:spTree>
    <p:extLst>
      <p:ext uri="{BB962C8B-B14F-4D97-AF65-F5344CB8AC3E}">
        <p14:creationId xmlns:p14="http://schemas.microsoft.com/office/powerpoint/2010/main" val="22955574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591DE6-9273-41D0-8724-1B1BE77BEB3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48C27F0-FCDB-48EC-97E4-9871F59B3DF1}"/>
              </a:ext>
            </a:extLst>
          </p:cNvPr>
          <p:cNvSpPr>
            <a:spLocks noGrp="1"/>
          </p:cNvSpPr>
          <p:nvPr>
            <p:ph type="dt" sz="half" idx="10"/>
          </p:nvPr>
        </p:nvSpPr>
        <p:spPr/>
        <p:txBody>
          <a:bodyPr/>
          <a:lstStyle/>
          <a:p>
            <a:fld id="{AFB93611-14FF-4AB9-AEA9-3DD5C9D5E6C1}" type="datetimeFigureOut">
              <a:rPr lang="en-US" smtClean="0"/>
              <a:t>11/11/2019</a:t>
            </a:fld>
            <a:endParaRPr lang="en-US"/>
          </a:p>
        </p:txBody>
      </p:sp>
      <p:sp>
        <p:nvSpPr>
          <p:cNvPr id="4" name="Footer Placeholder 3">
            <a:extLst>
              <a:ext uri="{FF2B5EF4-FFF2-40B4-BE49-F238E27FC236}">
                <a16:creationId xmlns:a16="http://schemas.microsoft.com/office/drawing/2014/main" id="{8111ED5F-D313-4EFB-B65B-98588B7E38F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4AFD7FF-4F01-49C0-AC03-FA37C7F48FF1}"/>
              </a:ext>
            </a:extLst>
          </p:cNvPr>
          <p:cNvSpPr>
            <a:spLocks noGrp="1"/>
          </p:cNvSpPr>
          <p:nvPr>
            <p:ph type="sldNum" sz="quarter" idx="12"/>
          </p:nvPr>
        </p:nvSpPr>
        <p:spPr/>
        <p:txBody>
          <a:bodyPr/>
          <a:lstStyle/>
          <a:p>
            <a:fld id="{DF515FA2-CBF0-41B0-BE2D-7F01F859633F}" type="slidenum">
              <a:rPr lang="en-US" smtClean="0"/>
              <a:t>‹#›</a:t>
            </a:fld>
            <a:endParaRPr lang="en-US"/>
          </a:p>
        </p:txBody>
      </p:sp>
    </p:spTree>
    <p:extLst>
      <p:ext uri="{BB962C8B-B14F-4D97-AF65-F5344CB8AC3E}">
        <p14:creationId xmlns:p14="http://schemas.microsoft.com/office/powerpoint/2010/main" val="15283918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214D1C2-817D-45A5-95C8-680BBB6838C4}"/>
              </a:ext>
            </a:extLst>
          </p:cNvPr>
          <p:cNvSpPr>
            <a:spLocks noGrp="1"/>
          </p:cNvSpPr>
          <p:nvPr>
            <p:ph type="dt" sz="half" idx="10"/>
          </p:nvPr>
        </p:nvSpPr>
        <p:spPr/>
        <p:txBody>
          <a:bodyPr/>
          <a:lstStyle/>
          <a:p>
            <a:fld id="{AFB93611-14FF-4AB9-AEA9-3DD5C9D5E6C1}" type="datetimeFigureOut">
              <a:rPr lang="en-US" smtClean="0"/>
              <a:t>11/11/2019</a:t>
            </a:fld>
            <a:endParaRPr lang="en-US"/>
          </a:p>
        </p:txBody>
      </p:sp>
      <p:sp>
        <p:nvSpPr>
          <p:cNvPr id="3" name="Footer Placeholder 2">
            <a:extLst>
              <a:ext uri="{FF2B5EF4-FFF2-40B4-BE49-F238E27FC236}">
                <a16:creationId xmlns:a16="http://schemas.microsoft.com/office/drawing/2014/main" id="{CA19A5D8-A23C-4E23-BF70-71B84A5CC38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1F76E31-F071-46E7-A5E9-A853AFA8E48D}"/>
              </a:ext>
            </a:extLst>
          </p:cNvPr>
          <p:cNvSpPr>
            <a:spLocks noGrp="1"/>
          </p:cNvSpPr>
          <p:nvPr>
            <p:ph type="sldNum" sz="quarter" idx="12"/>
          </p:nvPr>
        </p:nvSpPr>
        <p:spPr/>
        <p:txBody>
          <a:bodyPr/>
          <a:lstStyle/>
          <a:p>
            <a:fld id="{DF515FA2-CBF0-41B0-BE2D-7F01F859633F}" type="slidenum">
              <a:rPr lang="en-US" smtClean="0"/>
              <a:t>‹#›</a:t>
            </a:fld>
            <a:endParaRPr lang="en-US"/>
          </a:p>
        </p:txBody>
      </p:sp>
    </p:spTree>
    <p:extLst>
      <p:ext uri="{BB962C8B-B14F-4D97-AF65-F5344CB8AC3E}">
        <p14:creationId xmlns:p14="http://schemas.microsoft.com/office/powerpoint/2010/main" val="9608800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5123E2-D977-4B46-999E-3C41B31198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0B4A6B9-3481-43D7-B424-9BAEA7A3249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529D651-8B32-4388-9F32-37DF953A277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AD96ECF-A042-4725-AC50-A90C48637C54}"/>
              </a:ext>
            </a:extLst>
          </p:cNvPr>
          <p:cNvSpPr>
            <a:spLocks noGrp="1"/>
          </p:cNvSpPr>
          <p:nvPr>
            <p:ph type="dt" sz="half" idx="10"/>
          </p:nvPr>
        </p:nvSpPr>
        <p:spPr/>
        <p:txBody>
          <a:bodyPr/>
          <a:lstStyle/>
          <a:p>
            <a:fld id="{AFB93611-14FF-4AB9-AEA9-3DD5C9D5E6C1}" type="datetimeFigureOut">
              <a:rPr lang="en-US" smtClean="0"/>
              <a:t>11/11/2019</a:t>
            </a:fld>
            <a:endParaRPr lang="en-US"/>
          </a:p>
        </p:txBody>
      </p:sp>
      <p:sp>
        <p:nvSpPr>
          <p:cNvPr id="6" name="Footer Placeholder 5">
            <a:extLst>
              <a:ext uri="{FF2B5EF4-FFF2-40B4-BE49-F238E27FC236}">
                <a16:creationId xmlns:a16="http://schemas.microsoft.com/office/drawing/2014/main" id="{A8E7740F-DADC-4C97-A7BB-94C928480E1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17A7D43-A929-4F0F-B4F6-DF36FB03E88B}"/>
              </a:ext>
            </a:extLst>
          </p:cNvPr>
          <p:cNvSpPr>
            <a:spLocks noGrp="1"/>
          </p:cNvSpPr>
          <p:nvPr>
            <p:ph type="sldNum" sz="quarter" idx="12"/>
          </p:nvPr>
        </p:nvSpPr>
        <p:spPr/>
        <p:txBody>
          <a:bodyPr/>
          <a:lstStyle/>
          <a:p>
            <a:fld id="{DF515FA2-CBF0-41B0-BE2D-7F01F859633F}" type="slidenum">
              <a:rPr lang="en-US" smtClean="0"/>
              <a:t>‹#›</a:t>
            </a:fld>
            <a:endParaRPr lang="en-US"/>
          </a:p>
        </p:txBody>
      </p:sp>
    </p:spTree>
    <p:extLst>
      <p:ext uri="{BB962C8B-B14F-4D97-AF65-F5344CB8AC3E}">
        <p14:creationId xmlns:p14="http://schemas.microsoft.com/office/powerpoint/2010/main" val="42761233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794AA-7402-45F6-85DB-2BE6765EE78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54534F8-20FB-4CC8-BFAF-47D6ADE07C8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4738478-34C0-4106-B66A-3D63CF7C286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E421583-4CEE-4631-AE35-20D7E9B77DB9}"/>
              </a:ext>
            </a:extLst>
          </p:cNvPr>
          <p:cNvSpPr>
            <a:spLocks noGrp="1"/>
          </p:cNvSpPr>
          <p:nvPr>
            <p:ph type="dt" sz="half" idx="10"/>
          </p:nvPr>
        </p:nvSpPr>
        <p:spPr/>
        <p:txBody>
          <a:bodyPr/>
          <a:lstStyle/>
          <a:p>
            <a:fld id="{AFB93611-14FF-4AB9-AEA9-3DD5C9D5E6C1}" type="datetimeFigureOut">
              <a:rPr lang="en-US" smtClean="0"/>
              <a:t>11/11/2019</a:t>
            </a:fld>
            <a:endParaRPr lang="en-US"/>
          </a:p>
        </p:txBody>
      </p:sp>
      <p:sp>
        <p:nvSpPr>
          <p:cNvPr id="6" name="Footer Placeholder 5">
            <a:extLst>
              <a:ext uri="{FF2B5EF4-FFF2-40B4-BE49-F238E27FC236}">
                <a16:creationId xmlns:a16="http://schemas.microsoft.com/office/drawing/2014/main" id="{C5B92363-DCEF-4E3B-89DE-AE6C7A70EBF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CE1A043-B6B2-4D66-9DAC-5BF7A9D351C0}"/>
              </a:ext>
            </a:extLst>
          </p:cNvPr>
          <p:cNvSpPr>
            <a:spLocks noGrp="1"/>
          </p:cNvSpPr>
          <p:nvPr>
            <p:ph type="sldNum" sz="quarter" idx="12"/>
          </p:nvPr>
        </p:nvSpPr>
        <p:spPr/>
        <p:txBody>
          <a:bodyPr/>
          <a:lstStyle/>
          <a:p>
            <a:fld id="{DF515FA2-CBF0-41B0-BE2D-7F01F859633F}" type="slidenum">
              <a:rPr lang="en-US" smtClean="0"/>
              <a:t>‹#›</a:t>
            </a:fld>
            <a:endParaRPr lang="en-US"/>
          </a:p>
        </p:txBody>
      </p:sp>
    </p:spTree>
    <p:extLst>
      <p:ext uri="{BB962C8B-B14F-4D97-AF65-F5344CB8AC3E}">
        <p14:creationId xmlns:p14="http://schemas.microsoft.com/office/powerpoint/2010/main" val="13721364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0114E79-237D-4442-9931-21D6F14805A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4B8719B-65E1-492A-AEC6-D8A045486C8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17C934-6CD7-4797-919E-5D71C4FD599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B93611-14FF-4AB9-AEA9-3DD5C9D5E6C1}" type="datetimeFigureOut">
              <a:rPr lang="en-US" smtClean="0"/>
              <a:t>11/11/2019</a:t>
            </a:fld>
            <a:endParaRPr lang="en-US"/>
          </a:p>
        </p:txBody>
      </p:sp>
      <p:sp>
        <p:nvSpPr>
          <p:cNvPr id="5" name="Footer Placeholder 4">
            <a:extLst>
              <a:ext uri="{FF2B5EF4-FFF2-40B4-BE49-F238E27FC236}">
                <a16:creationId xmlns:a16="http://schemas.microsoft.com/office/drawing/2014/main" id="{54A10C31-DC00-4FB4-B519-C97DB501289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FB70DDE-3DC2-4E1B-BF37-3A5E9CC7114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515FA2-CBF0-41B0-BE2D-7F01F859633F}" type="slidenum">
              <a:rPr lang="en-US" smtClean="0"/>
              <a:t>‹#›</a:t>
            </a:fld>
            <a:endParaRPr lang="en-US"/>
          </a:p>
        </p:txBody>
      </p:sp>
    </p:spTree>
    <p:extLst>
      <p:ext uri="{BB962C8B-B14F-4D97-AF65-F5344CB8AC3E}">
        <p14:creationId xmlns:p14="http://schemas.microsoft.com/office/powerpoint/2010/main" val="24489748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s://ec.europa.eu/citizens-initiative/public/welcome?lg=en"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s://ec.europa.eu/info/consultations_en" TargetMode="External"/><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hyperlink" Target="https://ec.europa.eu/info/about-european-commission/service-standards-and-principles/transparency_en" TargetMode="External"/><Relationship Id="rId4" Type="http://schemas.openxmlformats.org/officeDocument/2006/relationships/hyperlink" Target="https://ec.europa.eu/info/events/citizens-dialogues_hu"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petiport.secure.europarl.europa.eu/petitions/hu/registration/register" TargetMode="Externa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hyperlink" Target="https://www.europarl.europa.eu/committees/en/peti/members.html"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ec.europa.eu/anti-fraud/home_en"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eur-lex.europa.eu/legal-content/EN/TXT/?uri=celex:12012P/TXT" TargetMode="External"/><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ec.europa.eu/info/about-european-commission/contact/problems-and-complaints/help-defending-your-rights/individuals_hu" TargetMode="Externa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AF1D635-B2C7-4E04-B1C5-3CAA86471C55}"/>
              </a:ext>
            </a:extLst>
          </p:cNvPr>
          <p:cNvPicPr>
            <a:picLocks noChangeAspect="1"/>
          </p:cNvPicPr>
          <p:nvPr/>
        </p:nvPicPr>
        <p:blipFill>
          <a:blip r:embed="rId2"/>
          <a:stretch>
            <a:fillRect/>
          </a:stretch>
        </p:blipFill>
        <p:spPr>
          <a:xfrm>
            <a:off x="9145550" y="983876"/>
            <a:ext cx="2453917" cy="1199693"/>
          </a:xfrm>
          <a:prstGeom prst="rect">
            <a:avLst/>
          </a:prstGeom>
        </p:spPr>
      </p:pic>
      <p:sp>
        <p:nvSpPr>
          <p:cNvPr id="2" name="Title 1">
            <a:extLst>
              <a:ext uri="{FF2B5EF4-FFF2-40B4-BE49-F238E27FC236}">
                <a16:creationId xmlns:a16="http://schemas.microsoft.com/office/drawing/2014/main" id="{FC4F3692-B5AA-4567-A6DB-5E347DE6FF8F}"/>
              </a:ext>
            </a:extLst>
          </p:cNvPr>
          <p:cNvSpPr>
            <a:spLocks noGrp="1"/>
          </p:cNvSpPr>
          <p:nvPr>
            <p:ph type="ctrTitle"/>
          </p:nvPr>
        </p:nvSpPr>
        <p:spPr>
          <a:xfrm>
            <a:off x="1524000" y="845390"/>
            <a:ext cx="10208342" cy="1476666"/>
          </a:xfrm>
        </p:spPr>
        <p:txBody>
          <a:bodyPr>
            <a:normAutofit/>
          </a:bodyPr>
          <a:lstStyle/>
          <a:p>
            <a:pPr algn="just"/>
            <a:endParaRPr lang="en-US" sz="3200" b="1" dirty="0">
              <a:solidFill>
                <a:schemeClr val="accent4">
                  <a:lumMod val="75000"/>
                </a:schemeClr>
              </a:solidFill>
            </a:endParaRPr>
          </a:p>
        </p:txBody>
      </p:sp>
      <p:sp>
        <p:nvSpPr>
          <p:cNvPr id="3" name="Subtitle 2">
            <a:extLst>
              <a:ext uri="{FF2B5EF4-FFF2-40B4-BE49-F238E27FC236}">
                <a16:creationId xmlns:a16="http://schemas.microsoft.com/office/drawing/2014/main" id="{6AC6D2E3-C7B6-4895-BFA4-F58D1C7F8B3F}"/>
              </a:ext>
            </a:extLst>
          </p:cNvPr>
          <p:cNvSpPr>
            <a:spLocks noGrp="1"/>
          </p:cNvSpPr>
          <p:nvPr>
            <p:ph type="subTitle" idx="1"/>
          </p:nvPr>
        </p:nvSpPr>
        <p:spPr>
          <a:xfrm>
            <a:off x="1437736" y="2710643"/>
            <a:ext cx="9144000" cy="3552134"/>
          </a:xfrm>
        </p:spPr>
        <p:txBody>
          <a:bodyPr>
            <a:normAutofit/>
          </a:bodyPr>
          <a:lstStyle/>
          <a:p>
            <a:endParaRPr lang="en-US" b="1" i="1" u="sng" dirty="0">
              <a:solidFill>
                <a:schemeClr val="accent4">
                  <a:lumMod val="75000"/>
                </a:schemeClr>
              </a:solidFill>
            </a:endParaRPr>
          </a:p>
          <a:p>
            <a:r>
              <a:rPr lang="en-US" b="1" i="1" u="sng" dirty="0">
                <a:solidFill>
                  <a:schemeClr val="accent4">
                    <a:lumMod val="75000"/>
                  </a:schemeClr>
                </a:solidFill>
              </a:rPr>
              <a:t>Legal System of the EU</a:t>
            </a:r>
          </a:p>
          <a:p>
            <a:r>
              <a:rPr lang="en-US" b="1" i="1" u="sng" dirty="0" err="1">
                <a:solidFill>
                  <a:schemeClr val="accent4">
                    <a:lumMod val="75000"/>
                  </a:schemeClr>
                </a:solidFill>
              </a:rPr>
              <a:t>INITB134</a:t>
            </a:r>
            <a:endParaRPr lang="en-US" b="1" i="1" u="sng" dirty="0">
              <a:solidFill>
                <a:schemeClr val="accent4">
                  <a:lumMod val="75000"/>
                </a:schemeClr>
              </a:solidFill>
            </a:endParaRPr>
          </a:p>
          <a:p>
            <a:r>
              <a:rPr lang="en-US" b="1" i="1" u="sng" dirty="0">
                <a:solidFill>
                  <a:schemeClr val="accent4">
                    <a:lumMod val="75000"/>
                  </a:schemeClr>
                </a:solidFill>
              </a:rPr>
              <a:t>Dr. Szirbik </a:t>
            </a:r>
            <a:r>
              <a:rPr lang="en-US" b="1" i="1" u="sng" dirty="0" err="1">
                <a:solidFill>
                  <a:schemeClr val="accent4">
                    <a:lumMod val="75000"/>
                  </a:schemeClr>
                </a:solidFill>
              </a:rPr>
              <a:t>Miklós</a:t>
            </a:r>
            <a:r>
              <a:rPr lang="en-US" b="1" i="1" u="sng" dirty="0">
                <a:solidFill>
                  <a:schemeClr val="accent4">
                    <a:lumMod val="75000"/>
                  </a:schemeClr>
                </a:solidFill>
              </a:rPr>
              <a:t>, LL.M.</a:t>
            </a:r>
          </a:p>
          <a:p>
            <a:r>
              <a:rPr lang="en-US" b="1" i="1" u="sng" dirty="0">
                <a:solidFill>
                  <a:schemeClr val="accent4">
                    <a:lumMod val="75000"/>
                  </a:schemeClr>
                </a:solidFill>
              </a:rPr>
              <a:t>2019.11.11.</a:t>
            </a:r>
          </a:p>
          <a:p>
            <a:endParaRPr lang="en-US" b="1" i="1" u="sng" dirty="0">
              <a:solidFill>
                <a:schemeClr val="accent4">
                  <a:lumMod val="75000"/>
                </a:schemeClr>
              </a:solidFill>
            </a:endParaRPr>
          </a:p>
          <a:p>
            <a:endParaRPr lang="en-US" b="1" i="1" u="sng" dirty="0">
              <a:solidFill>
                <a:schemeClr val="accent4">
                  <a:lumMod val="75000"/>
                </a:schemeClr>
              </a:solidFill>
            </a:endParaRPr>
          </a:p>
        </p:txBody>
      </p:sp>
    </p:spTree>
    <p:extLst>
      <p:ext uri="{BB962C8B-B14F-4D97-AF65-F5344CB8AC3E}">
        <p14:creationId xmlns:p14="http://schemas.microsoft.com/office/powerpoint/2010/main" val="17039140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3666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D3DB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7AF1D635-B2C7-4E04-B1C5-3CAA86471C55}"/>
              </a:ext>
            </a:extLst>
          </p:cNvPr>
          <p:cNvPicPr>
            <a:picLocks noChangeAspect="1"/>
          </p:cNvPicPr>
          <p:nvPr/>
        </p:nvPicPr>
        <p:blipFill rotWithShape="1">
          <a:blip r:embed="rId2">
            <a:alphaModFix/>
          </a:blip>
          <a:srcRect l="32824" r="18207" b="-2"/>
          <a:stretch/>
        </p:blipFill>
        <p:spPr>
          <a:xfrm>
            <a:off x="9030743" y="2474254"/>
            <a:ext cx="1912560" cy="1909489"/>
          </a:xfrm>
          <a:custGeom>
            <a:avLst/>
            <a:gdLst>
              <a:gd name="connsiteX0" fmla="*/ 3028805 w 6057610"/>
              <a:gd name="connsiteY0" fmla="*/ 0 h 6057610"/>
              <a:gd name="connsiteX1" fmla="*/ 6057610 w 6057610"/>
              <a:gd name="connsiteY1" fmla="*/ 3028805 h 6057610"/>
              <a:gd name="connsiteX2" fmla="*/ 3028805 w 6057610"/>
              <a:gd name="connsiteY2" fmla="*/ 6057610 h 6057610"/>
              <a:gd name="connsiteX3" fmla="*/ 0 w 6057610"/>
              <a:gd name="connsiteY3" fmla="*/ 3028805 h 6057610"/>
              <a:gd name="connsiteX4" fmla="*/ 3028805 w 6057610"/>
              <a:gd name="connsiteY4" fmla="*/ 0 h 6057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effectLst>
            <a:softEdge rad="0"/>
          </a:effectLst>
        </p:spPr>
      </p:pic>
      <p:sp>
        <p:nvSpPr>
          <p:cNvPr id="6" name="TextBox 5">
            <a:extLst>
              <a:ext uri="{FF2B5EF4-FFF2-40B4-BE49-F238E27FC236}">
                <a16:creationId xmlns:a16="http://schemas.microsoft.com/office/drawing/2014/main" id="{0FCEB503-9B9F-49B6-8C1B-7EE5EABCA559}"/>
              </a:ext>
            </a:extLst>
          </p:cNvPr>
          <p:cNvSpPr txBox="1"/>
          <p:nvPr/>
        </p:nvSpPr>
        <p:spPr>
          <a:xfrm>
            <a:off x="586596" y="1161691"/>
            <a:ext cx="7983747" cy="3416320"/>
          </a:xfrm>
          <a:prstGeom prst="rect">
            <a:avLst/>
          </a:prstGeom>
          <a:noFill/>
        </p:spPr>
        <p:txBody>
          <a:bodyPr wrap="square" rtlCol="0">
            <a:spAutoFit/>
          </a:bodyPr>
          <a:lstStyle/>
          <a:p>
            <a:r>
              <a:rPr lang="hu-HU" b="1" dirty="0" err="1"/>
              <a:t>Consular</a:t>
            </a:r>
            <a:r>
              <a:rPr lang="hu-HU" b="1" dirty="0"/>
              <a:t> </a:t>
            </a:r>
            <a:r>
              <a:rPr lang="hu-HU" b="1" dirty="0" err="1"/>
              <a:t>protection</a:t>
            </a:r>
            <a:endParaRPr lang="en-US" b="1" dirty="0"/>
          </a:p>
          <a:p>
            <a:endParaRPr lang="hu-HU" b="1" dirty="0"/>
          </a:p>
          <a:p>
            <a:pPr algn="just"/>
            <a:r>
              <a:rPr lang="en-US" dirty="0"/>
              <a:t>If a citizen is in a non-EU country and needs help, as an EU citizen he/she is entitled to consular protection from the embassy or consulate of any other EU country, if their own country does not have an embassy or consulate in the involved non-EU country.</a:t>
            </a:r>
          </a:p>
          <a:p>
            <a:pPr algn="just"/>
            <a:endParaRPr lang="en-US" dirty="0"/>
          </a:p>
          <a:p>
            <a:pPr algn="just"/>
            <a:r>
              <a:rPr lang="en-US" dirty="0"/>
              <a:t>Citizens can ask for assistance in situations involving, for example, death, accident or illness, arrest or detention, being the victim of violent crime and repatriation.</a:t>
            </a:r>
          </a:p>
          <a:p>
            <a:pPr algn="just"/>
            <a:endParaRPr lang="en-US" dirty="0"/>
          </a:p>
          <a:p>
            <a:pPr algn="just"/>
            <a:r>
              <a:rPr lang="en-US" dirty="0"/>
              <a:t>Before traveling to a country outside the EU it is always worth checking, which EU member states are represented there with an own embassy or consulate. </a:t>
            </a:r>
          </a:p>
        </p:txBody>
      </p:sp>
    </p:spTree>
    <p:extLst>
      <p:ext uri="{BB962C8B-B14F-4D97-AF65-F5344CB8AC3E}">
        <p14:creationId xmlns:p14="http://schemas.microsoft.com/office/powerpoint/2010/main" val="12030736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3666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D3DB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7AF1D635-B2C7-4E04-B1C5-3CAA86471C55}"/>
              </a:ext>
            </a:extLst>
          </p:cNvPr>
          <p:cNvPicPr>
            <a:picLocks noChangeAspect="1"/>
          </p:cNvPicPr>
          <p:nvPr/>
        </p:nvPicPr>
        <p:blipFill rotWithShape="1">
          <a:blip r:embed="rId2">
            <a:alphaModFix/>
          </a:blip>
          <a:srcRect l="32824" r="18207" b="-2"/>
          <a:stretch/>
        </p:blipFill>
        <p:spPr>
          <a:xfrm>
            <a:off x="9030743" y="2474254"/>
            <a:ext cx="1912560" cy="1909489"/>
          </a:xfrm>
          <a:custGeom>
            <a:avLst/>
            <a:gdLst>
              <a:gd name="connsiteX0" fmla="*/ 3028805 w 6057610"/>
              <a:gd name="connsiteY0" fmla="*/ 0 h 6057610"/>
              <a:gd name="connsiteX1" fmla="*/ 6057610 w 6057610"/>
              <a:gd name="connsiteY1" fmla="*/ 3028805 h 6057610"/>
              <a:gd name="connsiteX2" fmla="*/ 3028805 w 6057610"/>
              <a:gd name="connsiteY2" fmla="*/ 6057610 h 6057610"/>
              <a:gd name="connsiteX3" fmla="*/ 0 w 6057610"/>
              <a:gd name="connsiteY3" fmla="*/ 3028805 h 6057610"/>
              <a:gd name="connsiteX4" fmla="*/ 3028805 w 6057610"/>
              <a:gd name="connsiteY4" fmla="*/ 0 h 6057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effectLst>
            <a:softEdge rad="0"/>
          </a:effectLst>
        </p:spPr>
      </p:pic>
      <p:sp>
        <p:nvSpPr>
          <p:cNvPr id="6" name="TextBox 5">
            <a:extLst>
              <a:ext uri="{FF2B5EF4-FFF2-40B4-BE49-F238E27FC236}">
                <a16:creationId xmlns:a16="http://schemas.microsoft.com/office/drawing/2014/main" id="{0FCEB503-9B9F-49B6-8C1B-7EE5EABCA559}"/>
              </a:ext>
            </a:extLst>
          </p:cNvPr>
          <p:cNvSpPr txBox="1"/>
          <p:nvPr/>
        </p:nvSpPr>
        <p:spPr>
          <a:xfrm>
            <a:off x="586596" y="1161691"/>
            <a:ext cx="7983747" cy="2585323"/>
          </a:xfrm>
          <a:prstGeom prst="rect">
            <a:avLst/>
          </a:prstGeom>
          <a:noFill/>
        </p:spPr>
        <p:txBody>
          <a:bodyPr wrap="square" rtlCol="0">
            <a:spAutoFit/>
          </a:bodyPr>
          <a:lstStyle/>
          <a:p>
            <a:r>
              <a:rPr lang="hu-HU" b="1" dirty="0" err="1"/>
              <a:t>Citizens</a:t>
            </a:r>
            <a:r>
              <a:rPr lang="hu-HU" b="1" dirty="0"/>
              <a:t>’ </a:t>
            </a:r>
            <a:r>
              <a:rPr lang="hu-HU" b="1" dirty="0" err="1"/>
              <a:t>initiative</a:t>
            </a:r>
            <a:endParaRPr lang="en-US" b="1" dirty="0"/>
          </a:p>
          <a:p>
            <a:endParaRPr lang="en-US" b="1" dirty="0"/>
          </a:p>
          <a:p>
            <a:pPr algn="just"/>
            <a:r>
              <a:rPr lang="en-US" dirty="0"/>
              <a:t>The European Citizens’ Initiative allows citizens to ask the European Commission to prepare legislation. The petition must be signed by at least 1 million people from at least one quarter of the EU's countries (currently at least 7 countries).</a:t>
            </a:r>
          </a:p>
          <a:p>
            <a:pPr algn="just"/>
            <a:endParaRPr lang="en-US" i="1" dirty="0"/>
          </a:p>
          <a:p>
            <a:pPr algn="just"/>
            <a:r>
              <a:rPr lang="en-US" b="1" dirty="0"/>
              <a:t>List of ongoing or already successful initiatives</a:t>
            </a:r>
            <a:r>
              <a:rPr lang="hu-HU" b="1" dirty="0"/>
              <a:t>: </a:t>
            </a:r>
          </a:p>
          <a:p>
            <a:pPr algn="just"/>
            <a:endParaRPr lang="en-US" i="1" dirty="0"/>
          </a:p>
          <a:p>
            <a:pPr algn="just"/>
            <a:r>
              <a:rPr lang="hu-HU" i="1" dirty="0">
                <a:hlinkClick r:id="rId3"/>
              </a:rPr>
              <a:t>https://ec.europa.eu/citizens-initiative/public/welcome?lg=en</a:t>
            </a:r>
            <a:r>
              <a:rPr lang="en-US" i="1" dirty="0"/>
              <a:t> </a:t>
            </a:r>
            <a:endParaRPr lang="hu-HU" i="1" dirty="0"/>
          </a:p>
        </p:txBody>
      </p:sp>
    </p:spTree>
    <p:extLst>
      <p:ext uri="{BB962C8B-B14F-4D97-AF65-F5344CB8AC3E}">
        <p14:creationId xmlns:p14="http://schemas.microsoft.com/office/powerpoint/2010/main" val="18994180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3666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D3DB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7AF1D635-B2C7-4E04-B1C5-3CAA86471C55}"/>
              </a:ext>
            </a:extLst>
          </p:cNvPr>
          <p:cNvPicPr>
            <a:picLocks noChangeAspect="1"/>
          </p:cNvPicPr>
          <p:nvPr/>
        </p:nvPicPr>
        <p:blipFill rotWithShape="1">
          <a:blip r:embed="rId2">
            <a:alphaModFix/>
          </a:blip>
          <a:srcRect l="32824" r="18207" b="-2"/>
          <a:stretch/>
        </p:blipFill>
        <p:spPr>
          <a:xfrm>
            <a:off x="9030743" y="2474254"/>
            <a:ext cx="1912560" cy="1909489"/>
          </a:xfrm>
          <a:custGeom>
            <a:avLst/>
            <a:gdLst>
              <a:gd name="connsiteX0" fmla="*/ 3028805 w 6057610"/>
              <a:gd name="connsiteY0" fmla="*/ 0 h 6057610"/>
              <a:gd name="connsiteX1" fmla="*/ 6057610 w 6057610"/>
              <a:gd name="connsiteY1" fmla="*/ 3028805 h 6057610"/>
              <a:gd name="connsiteX2" fmla="*/ 3028805 w 6057610"/>
              <a:gd name="connsiteY2" fmla="*/ 6057610 h 6057610"/>
              <a:gd name="connsiteX3" fmla="*/ 0 w 6057610"/>
              <a:gd name="connsiteY3" fmla="*/ 3028805 h 6057610"/>
              <a:gd name="connsiteX4" fmla="*/ 3028805 w 6057610"/>
              <a:gd name="connsiteY4" fmla="*/ 0 h 6057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effectLst>
            <a:softEdge rad="0"/>
          </a:effectLst>
        </p:spPr>
      </p:pic>
      <p:sp>
        <p:nvSpPr>
          <p:cNvPr id="6" name="TextBox 5">
            <a:extLst>
              <a:ext uri="{FF2B5EF4-FFF2-40B4-BE49-F238E27FC236}">
                <a16:creationId xmlns:a16="http://schemas.microsoft.com/office/drawing/2014/main" id="{0FCEB503-9B9F-49B6-8C1B-7EE5EABCA559}"/>
              </a:ext>
            </a:extLst>
          </p:cNvPr>
          <p:cNvSpPr txBox="1"/>
          <p:nvPr/>
        </p:nvSpPr>
        <p:spPr>
          <a:xfrm>
            <a:off x="586596" y="1161691"/>
            <a:ext cx="7983747" cy="4524315"/>
          </a:xfrm>
          <a:prstGeom prst="rect">
            <a:avLst/>
          </a:prstGeom>
          <a:noFill/>
        </p:spPr>
        <p:txBody>
          <a:bodyPr wrap="square" rtlCol="0">
            <a:spAutoFit/>
          </a:bodyPr>
          <a:lstStyle/>
          <a:p>
            <a:r>
              <a:rPr lang="en-US" b="1" dirty="0"/>
              <a:t>Other types of participation in public matters of EU</a:t>
            </a:r>
          </a:p>
          <a:p>
            <a:endParaRPr lang="en-US" b="1" dirty="0"/>
          </a:p>
          <a:p>
            <a:pPr algn="just"/>
            <a:endParaRPr lang="en-US" i="1" dirty="0"/>
          </a:p>
          <a:p>
            <a:pPr algn="just"/>
            <a:r>
              <a:rPr lang="en-US" dirty="0"/>
              <a:t>The Commission regularly launches </a:t>
            </a:r>
            <a:r>
              <a:rPr lang="en-US" b="1" dirty="0"/>
              <a:t>public consultations </a:t>
            </a:r>
            <a:r>
              <a:rPr lang="en-US" dirty="0"/>
              <a:t>on initiatives it is planning, allowing every European to have their say on the issues.</a:t>
            </a:r>
          </a:p>
          <a:p>
            <a:pPr algn="just"/>
            <a:r>
              <a:rPr lang="en-US" dirty="0">
                <a:hlinkClick r:id="rId3"/>
              </a:rPr>
              <a:t>https://ec.europa.eu/info/consultations_en</a:t>
            </a:r>
            <a:r>
              <a:rPr lang="en-US" dirty="0"/>
              <a:t> </a:t>
            </a:r>
          </a:p>
          <a:p>
            <a:pPr algn="just"/>
            <a:endParaRPr lang="en-US" i="1" dirty="0"/>
          </a:p>
          <a:p>
            <a:pPr algn="just"/>
            <a:r>
              <a:rPr lang="en-US" b="1" dirty="0"/>
              <a:t>Citizens' Dialogues </a:t>
            </a:r>
            <a:r>
              <a:rPr lang="en-US" dirty="0"/>
              <a:t>– these are held in cities across the EU, to listen to people’s views and discuss issues people are concerned about.</a:t>
            </a:r>
          </a:p>
          <a:p>
            <a:pPr algn="just"/>
            <a:r>
              <a:rPr lang="en-US" dirty="0">
                <a:hlinkClick r:id="rId4"/>
              </a:rPr>
              <a:t>https://ec.europa.eu/info/events/citizens-dialogues_en </a:t>
            </a:r>
          </a:p>
          <a:p>
            <a:pPr algn="just"/>
            <a:endParaRPr lang="en-US" dirty="0"/>
          </a:p>
          <a:p>
            <a:pPr algn="just"/>
            <a:r>
              <a:rPr lang="en-US" b="1" dirty="0"/>
              <a:t>Civil Dialogue </a:t>
            </a:r>
            <a:r>
              <a:rPr lang="en-US" dirty="0"/>
              <a:t>are discussions between the Commission and civil society </a:t>
            </a:r>
            <a:r>
              <a:rPr lang="en-US" dirty="0" err="1"/>
              <a:t>organisations</a:t>
            </a:r>
            <a:r>
              <a:rPr lang="en-US" dirty="0"/>
              <a:t> who </a:t>
            </a:r>
            <a:r>
              <a:rPr lang="en-US" dirty="0" err="1"/>
              <a:t>specialise</a:t>
            </a:r>
            <a:r>
              <a:rPr lang="en-US" dirty="0"/>
              <a:t> in various subjects.</a:t>
            </a:r>
          </a:p>
          <a:p>
            <a:pPr algn="just"/>
            <a:endParaRPr lang="en-US" dirty="0"/>
          </a:p>
          <a:p>
            <a:pPr algn="just"/>
            <a:r>
              <a:rPr lang="en-US" i="1" dirty="0"/>
              <a:t>  </a:t>
            </a:r>
            <a:r>
              <a:rPr lang="en-US" i="1" dirty="0">
                <a:hlinkClick r:id="rId5"/>
              </a:rPr>
              <a:t>https://ec.europa.eu/info/about-european-commission/service-standards-and-principles/transparency_en</a:t>
            </a:r>
            <a:r>
              <a:rPr lang="en-US" i="1" dirty="0"/>
              <a:t> </a:t>
            </a:r>
            <a:endParaRPr lang="hu-HU" i="1" dirty="0"/>
          </a:p>
        </p:txBody>
      </p:sp>
    </p:spTree>
    <p:extLst>
      <p:ext uri="{BB962C8B-B14F-4D97-AF65-F5344CB8AC3E}">
        <p14:creationId xmlns:p14="http://schemas.microsoft.com/office/powerpoint/2010/main" val="13948435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3666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D3DB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7AF1D635-B2C7-4E04-B1C5-3CAA86471C55}"/>
              </a:ext>
            </a:extLst>
          </p:cNvPr>
          <p:cNvPicPr>
            <a:picLocks noChangeAspect="1"/>
          </p:cNvPicPr>
          <p:nvPr/>
        </p:nvPicPr>
        <p:blipFill rotWithShape="1">
          <a:blip r:embed="rId2">
            <a:alphaModFix/>
          </a:blip>
          <a:srcRect l="32824" r="18207" b="-2"/>
          <a:stretch/>
        </p:blipFill>
        <p:spPr>
          <a:xfrm>
            <a:off x="9030743" y="2474254"/>
            <a:ext cx="1912560" cy="1909489"/>
          </a:xfrm>
          <a:custGeom>
            <a:avLst/>
            <a:gdLst>
              <a:gd name="connsiteX0" fmla="*/ 3028805 w 6057610"/>
              <a:gd name="connsiteY0" fmla="*/ 0 h 6057610"/>
              <a:gd name="connsiteX1" fmla="*/ 6057610 w 6057610"/>
              <a:gd name="connsiteY1" fmla="*/ 3028805 h 6057610"/>
              <a:gd name="connsiteX2" fmla="*/ 3028805 w 6057610"/>
              <a:gd name="connsiteY2" fmla="*/ 6057610 h 6057610"/>
              <a:gd name="connsiteX3" fmla="*/ 0 w 6057610"/>
              <a:gd name="connsiteY3" fmla="*/ 3028805 h 6057610"/>
              <a:gd name="connsiteX4" fmla="*/ 3028805 w 6057610"/>
              <a:gd name="connsiteY4" fmla="*/ 0 h 6057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effectLst>
            <a:softEdge rad="0"/>
          </a:effectLst>
        </p:spPr>
      </p:pic>
      <p:sp>
        <p:nvSpPr>
          <p:cNvPr id="6" name="TextBox 5">
            <a:extLst>
              <a:ext uri="{FF2B5EF4-FFF2-40B4-BE49-F238E27FC236}">
                <a16:creationId xmlns:a16="http://schemas.microsoft.com/office/drawing/2014/main" id="{0FCEB503-9B9F-49B6-8C1B-7EE5EABCA559}"/>
              </a:ext>
            </a:extLst>
          </p:cNvPr>
          <p:cNvSpPr txBox="1"/>
          <p:nvPr/>
        </p:nvSpPr>
        <p:spPr>
          <a:xfrm>
            <a:off x="718868" y="448574"/>
            <a:ext cx="7983747" cy="6186309"/>
          </a:xfrm>
          <a:prstGeom prst="rect">
            <a:avLst/>
          </a:prstGeom>
          <a:noFill/>
        </p:spPr>
        <p:txBody>
          <a:bodyPr wrap="square" rtlCol="0">
            <a:spAutoFit/>
          </a:bodyPr>
          <a:lstStyle/>
          <a:p>
            <a:r>
              <a:rPr lang="en-US" b="1" dirty="0"/>
              <a:t>Petition addressing the EP</a:t>
            </a:r>
          </a:p>
          <a:p>
            <a:pPr algn="just"/>
            <a:endParaRPr lang="en-US" i="1" dirty="0"/>
          </a:p>
          <a:p>
            <a:pPr algn="just"/>
            <a:r>
              <a:rPr lang="en-US" dirty="0"/>
              <a:t>Any citizen of the European Union</a:t>
            </a:r>
            <a:r>
              <a:rPr lang="en-US" b="1" dirty="0"/>
              <a:t>, or resident </a:t>
            </a:r>
            <a:r>
              <a:rPr lang="en-US" dirty="0"/>
              <a:t>in a Member State, may, individually or in association with others, submit a petition to the European Parliament on a subject which comes within the European Union’s fields of competences and which affects them directly. Any company, </a:t>
            </a:r>
            <a:r>
              <a:rPr lang="en-US" dirty="0" err="1"/>
              <a:t>organisation</a:t>
            </a:r>
            <a:r>
              <a:rPr lang="en-US" dirty="0"/>
              <a:t> or association with its headquarters in the European Union may also exercise this right of petition, which is guaranteed by the Treaty.</a:t>
            </a:r>
          </a:p>
          <a:p>
            <a:pPr algn="just"/>
            <a:endParaRPr lang="en-US" dirty="0"/>
          </a:p>
          <a:p>
            <a:pPr algn="just"/>
            <a:r>
              <a:rPr lang="en-US" dirty="0"/>
              <a:t>A </a:t>
            </a:r>
            <a:r>
              <a:rPr lang="en-US" b="1" dirty="0"/>
              <a:t>petition may take the form of a complaint or a request</a:t>
            </a:r>
            <a:r>
              <a:rPr lang="en-US" dirty="0"/>
              <a:t> and may relate to issues of public or private interest.</a:t>
            </a:r>
          </a:p>
          <a:p>
            <a:pPr algn="just"/>
            <a:endParaRPr lang="en-US" dirty="0"/>
          </a:p>
          <a:p>
            <a:pPr algn="just"/>
            <a:r>
              <a:rPr lang="en-US" dirty="0"/>
              <a:t>Such petitions give the European Parliament the opportunity of calling attention to any infringement of a European citizen’s rights by a Member State or local authorities or other institution.</a:t>
            </a:r>
          </a:p>
          <a:p>
            <a:pPr algn="just"/>
            <a:r>
              <a:rPr lang="en-US" b="1" dirty="0"/>
              <a:t>EP Petition portal:</a:t>
            </a:r>
          </a:p>
          <a:p>
            <a:pPr algn="just"/>
            <a:r>
              <a:rPr lang="en-US" dirty="0">
                <a:hlinkClick r:id="rId3"/>
              </a:rPr>
              <a:t>https://petiport.secure.europarl.europa.eu/petitions/hu/registration/register</a:t>
            </a:r>
            <a:r>
              <a:rPr lang="en-US" dirty="0"/>
              <a:t> </a:t>
            </a:r>
          </a:p>
          <a:p>
            <a:pPr algn="just"/>
            <a:endParaRPr lang="en-US" b="1" dirty="0"/>
          </a:p>
          <a:p>
            <a:pPr algn="just"/>
            <a:r>
              <a:rPr lang="en-US" b="1" dirty="0"/>
              <a:t>Committee on Petitions - Members </a:t>
            </a:r>
          </a:p>
          <a:p>
            <a:pPr algn="just"/>
            <a:r>
              <a:rPr lang="en-US" dirty="0"/>
              <a:t>he Committee on Petitions is composed of 34 Members and is headed by a Chairman and 4 Vice-Chairmen.</a:t>
            </a:r>
          </a:p>
          <a:p>
            <a:pPr algn="just"/>
            <a:r>
              <a:rPr lang="en-US" dirty="0">
                <a:hlinkClick r:id="rId4"/>
              </a:rPr>
              <a:t>https://www.europarl.europa.eu/committees/en/peti/members.html</a:t>
            </a:r>
            <a:r>
              <a:rPr lang="en-US" dirty="0"/>
              <a:t> </a:t>
            </a:r>
          </a:p>
        </p:txBody>
      </p:sp>
    </p:spTree>
    <p:extLst>
      <p:ext uri="{BB962C8B-B14F-4D97-AF65-F5344CB8AC3E}">
        <p14:creationId xmlns:p14="http://schemas.microsoft.com/office/powerpoint/2010/main" val="14128183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3666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D3DB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7AF1D635-B2C7-4E04-B1C5-3CAA86471C55}"/>
              </a:ext>
            </a:extLst>
          </p:cNvPr>
          <p:cNvPicPr>
            <a:picLocks noChangeAspect="1"/>
          </p:cNvPicPr>
          <p:nvPr/>
        </p:nvPicPr>
        <p:blipFill rotWithShape="1">
          <a:blip r:embed="rId2">
            <a:alphaModFix/>
          </a:blip>
          <a:srcRect l="32824" r="18207" b="-2"/>
          <a:stretch/>
        </p:blipFill>
        <p:spPr>
          <a:xfrm>
            <a:off x="9030743" y="2474254"/>
            <a:ext cx="1912560" cy="1909489"/>
          </a:xfrm>
          <a:custGeom>
            <a:avLst/>
            <a:gdLst>
              <a:gd name="connsiteX0" fmla="*/ 3028805 w 6057610"/>
              <a:gd name="connsiteY0" fmla="*/ 0 h 6057610"/>
              <a:gd name="connsiteX1" fmla="*/ 6057610 w 6057610"/>
              <a:gd name="connsiteY1" fmla="*/ 3028805 h 6057610"/>
              <a:gd name="connsiteX2" fmla="*/ 3028805 w 6057610"/>
              <a:gd name="connsiteY2" fmla="*/ 6057610 h 6057610"/>
              <a:gd name="connsiteX3" fmla="*/ 0 w 6057610"/>
              <a:gd name="connsiteY3" fmla="*/ 3028805 h 6057610"/>
              <a:gd name="connsiteX4" fmla="*/ 3028805 w 6057610"/>
              <a:gd name="connsiteY4" fmla="*/ 0 h 6057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effectLst>
            <a:softEdge rad="0"/>
          </a:effectLst>
        </p:spPr>
      </p:pic>
      <p:sp>
        <p:nvSpPr>
          <p:cNvPr id="6" name="TextBox 5">
            <a:extLst>
              <a:ext uri="{FF2B5EF4-FFF2-40B4-BE49-F238E27FC236}">
                <a16:creationId xmlns:a16="http://schemas.microsoft.com/office/drawing/2014/main" id="{0FCEB503-9B9F-49B6-8C1B-7EE5EABCA559}"/>
              </a:ext>
            </a:extLst>
          </p:cNvPr>
          <p:cNvSpPr txBox="1"/>
          <p:nvPr/>
        </p:nvSpPr>
        <p:spPr>
          <a:xfrm>
            <a:off x="586596" y="1161691"/>
            <a:ext cx="7983747" cy="5355312"/>
          </a:xfrm>
          <a:prstGeom prst="rect">
            <a:avLst/>
          </a:prstGeom>
          <a:noFill/>
        </p:spPr>
        <p:txBody>
          <a:bodyPr wrap="square" rtlCol="0">
            <a:spAutoFit/>
          </a:bodyPr>
          <a:lstStyle/>
          <a:p>
            <a:r>
              <a:rPr lang="en-US" b="1" dirty="0"/>
              <a:t>Official Complaints</a:t>
            </a:r>
          </a:p>
          <a:p>
            <a:endParaRPr lang="en-US" dirty="0"/>
          </a:p>
          <a:p>
            <a:r>
              <a:rPr lang="en-US" dirty="0"/>
              <a:t>Additionally to the above mentioned there are following possibilities to initiate procedures if a member state or an </a:t>
            </a:r>
            <a:r>
              <a:rPr lang="en-US" dirty="0" err="1"/>
              <a:t>an</a:t>
            </a:r>
            <a:r>
              <a:rPr lang="en-US" dirty="0"/>
              <a:t> EU Institution violates any rights provided any EU law: </a:t>
            </a:r>
          </a:p>
          <a:p>
            <a:endParaRPr lang="en-US" dirty="0"/>
          </a:p>
          <a:p>
            <a:r>
              <a:rPr lang="en-US" dirty="0"/>
              <a:t> </a:t>
            </a:r>
            <a:r>
              <a:rPr lang="en-US" b="1" dirty="0"/>
              <a:t>Complaints may be addressed to the following institutions:</a:t>
            </a:r>
          </a:p>
          <a:p>
            <a:endParaRPr lang="en-US" b="1" dirty="0"/>
          </a:p>
          <a:p>
            <a:pPr marL="342900" indent="-342900">
              <a:buAutoNum type="arabicPeriod"/>
            </a:pPr>
            <a:r>
              <a:rPr lang="en-US" dirty="0"/>
              <a:t>The Commission if the citizen, resident or organization has the feeling, </a:t>
            </a:r>
            <a:r>
              <a:rPr lang="en-US" dirty="0" err="1"/>
              <a:t>thet</a:t>
            </a:r>
            <a:r>
              <a:rPr lang="en-US" dirty="0"/>
              <a:t> a national authority violated their rights,</a:t>
            </a:r>
          </a:p>
          <a:p>
            <a:pPr marL="342900" indent="-342900">
              <a:buAutoNum type="arabicPeriod"/>
            </a:pPr>
            <a:r>
              <a:rPr lang="en-US" dirty="0"/>
              <a:t> Petition to the European Parliament to address either a personal need or grievance, or on a matter of public interest. The subject must fall within the EU’s remit (i.e. it mustn’t be something that is decided at local or national level) and must affect you directly.</a:t>
            </a:r>
          </a:p>
          <a:p>
            <a:r>
              <a:rPr lang="en-US" dirty="0"/>
              <a:t>3.  Complaints to the European Ombudsman about misconduct by an EU institution or body.</a:t>
            </a:r>
          </a:p>
          <a:p>
            <a:endParaRPr lang="en-US" dirty="0"/>
          </a:p>
          <a:p>
            <a:r>
              <a:rPr lang="en-US" dirty="0"/>
              <a:t>4. Citizen, residents or organizations can contact  EU institutions and advisory bodies directly,  and are entitled to a reply in any of the EU’s 24 official languages.</a:t>
            </a:r>
          </a:p>
        </p:txBody>
      </p:sp>
    </p:spTree>
    <p:extLst>
      <p:ext uri="{BB962C8B-B14F-4D97-AF65-F5344CB8AC3E}">
        <p14:creationId xmlns:p14="http://schemas.microsoft.com/office/powerpoint/2010/main" val="6496772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3666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D3DB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7AF1D635-B2C7-4E04-B1C5-3CAA86471C55}"/>
              </a:ext>
            </a:extLst>
          </p:cNvPr>
          <p:cNvPicPr>
            <a:picLocks noChangeAspect="1"/>
          </p:cNvPicPr>
          <p:nvPr/>
        </p:nvPicPr>
        <p:blipFill rotWithShape="1">
          <a:blip r:embed="rId2">
            <a:alphaModFix/>
          </a:blip>
          <a:srcRect l="32824" r="18207" b="-2"/>
          <a:stretch/>
        </p:blipFill>
        <p:spPr>
          <a:xfrm>
            <a:off x="9030743" y="2474254"/>
            <a:ext cx="1912560" cy="1909489"/>
          </a:xfrm>
          <a:custGeom>
            <a:avLst/>
            <a:gdLst>
              <a:gd name="connsiteX0" fmla="*/ 3028805 w 6057610"/>
              <a:gd name="connsiteY0" fmla="*/ 0 h 6057610"/>
              <a:gd name="connsiteX1" fmla="*/ 6057610 w 6057610"/>
              <a:gd name="connsiteY1" fmla="*/ 3028805 h 6057610"/>
              <a:gd name="connsiteX2" fmla="*/ 3028805 w 6057610"/>
              <a:gd name="connsiteY2" fmla="*/ 6057610 h 6057610"/>
              <a:gd name="connsiteX3" fmla="*/ 0 w 6057610"/>
              <a:gd name="connsiteY3" fmla="*/ 3028805 h 6057610"/>
              <a:gd name="connsiteX4" fmla="*/ 3028805 w 6057610"/>
              <a:gd name="connsiteY4" fmla="*/ 0 h 6057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effectLst>
            <a:softEdge rad="0"/>
          </a:effectLst>
        </p:spPr>
      </p:pic>
      <p:sp>
        <p:nvSpPr>
          <p:cNvPr id="6" name="TextBox 5">
            <a:extLst>
              <a:ext uri="{FF2B5EF4-FFF2-40B4-BE49-F238E27FC236}">
                <a16:creationId xmlns:a16="http://schemas.microsoft.com/office/drawing/2014/main" id="{0FCEB503-9B9F-49B6-8C1B-7EE5EABCA559}"/>
              </a:ext>
            </a:extLst>
          </p:cNvPr>
          <p:cNvSpPr txBox="1"/>
          <p:nvPr/>
        </p:nvSpPr>
        <p:spPr>
          <a:xfrm>
            <a:off x="586596" y="1161691"/>
            <a:ext cx="7983747" cy="4247317"/>
          </a:xfrm>
          <a:prstGeom prst="rect">
            <a:avLst/>
          </a:prstGeom>
          <a:noFill/>
        </p:spPr>
        <p:txBody>
          <a:bodyPr wrap="square" rtlCol="0">
            <a:spAutoFit/>
          </a:bodyPr>
          <a:lstStyle/>
          <a:p>
            <a:r>
              <a:rPr lang="en-US" b="1" dirty="0"/>
              <a:t>European Anti-Fraud Office OLAF</a:t>
            </a:r>
          </a:p>
          <a:p>
            <a:endParaRPr lang="en-US" dirty="0"/>
          </a:p>
          <a:p>
            <a:r>
              <a:rPr lang="en-US" dirty="0"/>
              <a:t>OLAF investigates fraud against the EU budget, corruption and serious misconduct within the European institutions, and develops anti-fraud policy for the European Commission. Complaints related to the above-mentioned cases can be addressed directly to European Anti-Fraud Office.</a:t>
            </a:r>
          </a:p>
          <a:p>
            <a:endParaRPr lang="en-US" dirty="0"/>
          </a:p>
          <a:p>
            <a:r>
              <a:rPr lang="en-US" dirty="0"/>
              <a:t>Between 2010-2018 the European Anti-Fraud Office</a:t>
            </a:r>
          </a:p>
          <a:p>
            <a:r>
              <a:rPr lang="en-US" dirty="0"/>
              <a:t>- Concluded over 1900 investigations</a:t>
            </a:r>
          </a:p>
          <a:p>
            <a:r>
              <a:rPr lang="en-US" dirty="0"/>
              <a:t>- Recommended the recovery of over €6.9 billion to the EU budget</a:t>
            </a:r>
          </a:p>
          <a:p>
            <a:r>
              <a:rPr lang="en-US" dirty="0"/>
              <a:t>- Issued over 2500 recommendations for judicial, financial, disciplinary and administrative action to be taken by the competent authorities of the Member States and the EU</a:t>
            </a:r>
          </a:p>
          <a:p>
            <a:endParaRPr lang="en-US" dirty="0"/>
          </a:p>
          <a:p>
            <a:r>
              <a:rPr lang="en-US" dirty="0">
                <a:hlinkClick r:id="rId3"/>
              </a:rPr>
              <a:t>https://ec.europa.eu/anti-fraud/home_en</a:t>
            </a:r>
            <a:r>
              <a:rPr lang="en-US" dirty="0"/>
              <a:t> </a:t>
            </a:r>
          </a:p>
        </p:txBody>
      </p:sp>
    </p:spTree>
    <p:extLst>
      <p:ext uri="{BB962C8B-B14F-4D97-AF65-F5344CB8AC3E}">
        <p14:creationId xmlns:p14="http://schemas.microsoft.com/office/powerpoint/2010/main" val="3794333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F3692-B5AA-4567-A6DB-5E347DE6FF8F}"/>
              </a:ext>
            </a:extLst>
          </p:cNvPr>
          <p:cNvSpPr>
            <a:spLocks noGrp="1"/>
          </p:cNvSpPr>
          <p:nvPr>
            <p:ph type="ctrTitle"/>
          </p:nvPr>
        </p:nvSpPr>
        <p:spPr/>
        <p:txBody>
          <a:bodyPr/>
          <a:lstStyle/>
          <a:p>
            <a:r>
              <a:rPr lang="en-US" b="1" i="1" dirty="0">
                <a:solidFill>
                  <a:schemeClr val="accent4">
                    <a:lumMod val="75000"/>
                  </a:schemeClr>
                </a:solidFill>
              </a:rPr>
              <a:t>Thank you for your attention!</a:t>
            </a:r>
          </a:p>
        </p:txBody>
      </p:sp>
      <p:sp>
        <p:nvSpPr>
          <p:cNvPr id="3" name="Subtitle 2">
            <a:extLst>
              <a:ext uri="{FF2B5EF4-FFF2-40B4-BE49-F238E27FC236}">
                <a16:creationId xmlns:a16="http://schemas.microsoft.com/office/drawing/2014/main" id="{6AC6D2E3-C7B6-4895-BFA4-F58D1C7F8B3F}"/>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7098104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F3692-B5AA-4567-A6DB-5E347DE6FF8F}"/>
              </a:ext>
            </a:extLst>
          </p:cNvPr>
          <p:cNvSpPr>
            <a:spLocks noGrp="1"/>
          </p:cNvSpPr>
          <p:nvPr>
            <p:ph type="ctrTitle"/>
          </p:nvPr>
        </p:nvSpPr>
        <p:spPr>
          <a:xfrm>
            <a:off x="1136428" y="627564"/>
            <a:ext cx="7474172" cy="1325563"/>
          </a:xfrm>
        </p:spPr>
        <p:txBody>
          <a:bodyPr vert="horz" lIns="91440" tIns="45720" rIns="91440" bIns="45720" rtlCol="0" anchor="ctr">
            <a:normAutofit/>
          </a:bodyPr>
          <a:lstStyle/>
          <a:p>
            <a:pPr algn="l"/>
            <a:r>
              <a:rPr lang="en-US" sz="4400" b="1" u="sng" kern="1200">
                <a:solidFill>
                  <a:schemeClr val="tx1"/>
                </a:solidFill>
                <a:latin typeface="+mj-lt"/>
                <a:ea typeface="+mj-ea"/>
                <a:cs typeface="+mj-cs"/>
              </a:rPr>
              <a:t>Szirbik, EU Jogrendszere</a:t>
            </a:r>
            <a:br>
              <a:rPr lang="en-US" sz="4400" b="1" u="sng" kern="1200">
                <a:solidFill>
                  <a:schemeClr val="tx1"/>
                </a:solidFill>
                <a:latin typeface="+mj-lt"/>
                <a:ea typeface="+mj-ea"/>
                <a:cs typeface="+mj-cs"/>
              </a:rPr>
            </a:br>
            <a:endParaRPr lang="en-US" sz="4400" b="1" u="sng" kern="1200">
              <a:solidFill>
                <a:schemeClr val="tx1"/>
              </a:solidFill>
              <a:latin typeface="+mj-lt"/>
              <a:ea typeface="+mj-ea"/>
              <a:cs typeface="+mj-cs"/>
            </a:endParaRPr>
          </a:p>
        </p:txBody>
      </p:sp>
      <p:sp>
        <p:nvSpPr>
          <p:cNvPr id="3" name="Subtitle 2">
            <a:extLst>
              <a:ext uri="{FF2B5EF4-FFF2-40B4-BE49-F238E27FC236}">
                <a16:creationId xmlns:a16="http://schemas.microsoft.com/office/drawing/2014/main" id="{6AC6D2E3-C7B6-4895-BFA4-F58D1C7F8B3F}"/>
              </a:ext>
            </a:extLst>
          </p:cNvPr>
          <p:cNvSpPr>
            <a:spLocks noGrp="1"/>
          </p:cNvSpPr>
          <p:nvPr>
            <p:ph type="subTitle" idx="1"/>
          </p:nvPr>
        </p:nvSpPr>
        <p:spPr>
          <a:xfrm>
            <a:off x="1136428" y="1611063"/>
            <a:ext cx="6467867" cy="3450613"/>
          </a:xfrm>
        </p:spPr>
        <p:txBody>
          <a:bodyPr vert="horz" lIns="91440" tIns="45720" rIns="91440" bIns="45720" rtlCol="0" anchor="ctr">
            <a:normAutofit/>
          </a:bodyPr>
          <a:lstStyle/>
          <a:p>
            <a:pPr algn="l"/>
            <a:r>
              <a:rPr lang="en-US" sz="2400" b="1" kern="1200" dirty="0">
                <a:solidFill>
                  <a:schemeClr val="tx1"/>
                </a:solidFill>
                <a:latin typeface="+mn-lt"/>
                <a:ea typeface="+mn-ea"/>
                <a:cs typeface="+mn-cs"/>
              </a:rPr>
              <a:t>Repeating questions</a:t>
            </a:r>
            <a:r>
              <a:rPr lang="hu-HU" sz="2400" b="1" kern="1200" dirty="0">
                <a:solidFill>
                  <a:schemeClr val="tx1"/>
                </a:solidFill>
                <a:latin typeface="+mn-lt"/>
                <a:ea typeface="+mn-ea"/>
                <a:cs typeface="+mn-cs"/>
              </a:rPr>
              <a:t>:</a:t>
            </a:r>
          </a:p>
          <a:p>
            <a:pPr indent="-228600" algn="just">
              <a:buFont typeface="Arial" panose="020B0604020202020204" pitchFamily="34" charset="0"/>
              <a:buChar char="•"/>
            </a:pPr>
            <a:r>
              <a:rPr lang="en-US" sz="2400" kern="1200" dirty="0">
                <a:solidFill>
                  <a:schemeClr val="tx1"/>
                </a:solidFill>
                <a:latin typeface="+mn-lt"/>
                <a:ea typeface="+mn-ea"/>
                <a:cs typeface="+mn-cs"/>
              </a:rPr>
              <a:t>In which cases are conflicts between EU law and national law in the legal hierarchy possible  with special regard to national constitutional law?</a:t>
            </a:r>
            <a:endParaRPr lang="en-US" dirty="0"/>
          </a:p>
          <a:p>
            <a:pPr indent="-228600" algn="just">
              <a:buFont typeface="Arial" panose="020B0604020202020204" pitchFamily="34" charset="0"/>
              <a:buChar char="•"/>
            </a:pPr>
            <a:r>
              <a:rPr lang="en-US" dirty="0"/>
              <a:t>What problems may it cause if a </a:t>
            </a:r>
            <a:r>
              <a:rPr lang="en-US" dirty="0" err="1"/>
              <a:t>memberstate</a:t>
            </a:r>
            <a:r>
              <a:rPr lang="en-US" dirty="0"/>
              <a:t> does not implement EU law properly?</a:t>
            </a:r>
          </a:p>
          <a:p>
            <a:pPr indent="-228600" algn="just">
              <a:buFont typeface="Arial" panose="020B0604020202020204" pitchFamily="34" charset="0"/>
              <a:buChar char="•"/>
            </a:pPr>
            <a:r>
              <a:rPr lang="en-US" dirty="0"/>
              <a:t>In what ways does the Commission support member states in order to enable them to implement and apply  EU las properly ?</a:t>
            </a:r>
            <a:endParaRPr lang="hu-HU" sz="2400" kern="1200" dirty="0">
              <a:solidFill>
                <a:schemeClr val="tx1"/>
              </a:solidFill>
              <a:latin typeface="+mn-lt"/>
              <a:ea typeface="+mn-ea"/>
              <a:cs typeface="+mn-cs"/>
            </a:endParaRPr>
          </a:p>
        </p:txBody>
      </p:sp>
      <p:sp>
        <p:nvSpPr>
          <p:cNvPr id="10" name="Rectangle 9">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3666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D3DB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7AF1D635-B2C7-4E04-B1C5-3CAA86471C55}"/>
              </a:ext>
            </a:extLst>
          </p:cNvPr>
          <p:cNvPicPr>
            <a:picLocks noChangeAspect="1"/>
          </p:cNvPicPr>
          <p:nvPr/>
        </p:nvPicPr>
        <p:blipFill>
          <a:blip r:embed="rId2"/>
          <a:stretch>
            <a:fillRect/>
          </a:stretch>
        </p:blipFill>
        <p:spPr>
          <a:xfrm>
            <a:off x="9254442" y="3071601"/>
            <a:ext cx="1462088" cy="714798"/>
          </a:xfrm>
          <a:prstGeom prst="rect">
            <a:avLst/>
          </a:prstGeom>
        </p:spPr>
      </p:pic>
    </p:spTree>
    <p:extLst>
      <p:ext uri="{BB962C8B-B14F-4D97-AF65-F5344CB8AC3E}">
        <p14:creationId xmlns:p14="http://schemas.microsoft.com/office/powerpoint/2010/main" val="23651393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AF1D635-B2C7-4E04-B1C5-3CAA86471C55}"/>
              </a:ext>
            </a:extLst>
          </p:cNvPr>
          <p:cNvPicPr>
            <a:picLocks noChangeAspect="1"/>
          </p:cNvPicPr>
          <p:nvPr/>
        </p:nvPicPr>
        <p:blipFill rotWithShape="1">
          <a:blip r:embed="rId2"/>
          <a:srcRect l="20985" r="6372" b="1"/>
          <a:stretch/>
        </p:blipFill>
        <p:spPr>
          <a:xfrm>
            <a:off x="6799006" y="3624717"/>
            <a:ext cx="4529525" cy="3048337"/>
          </a:xfrm>
          <a:prstGeom prst="rect">
            <a:avLst/>
          </a:prstGeom>
          <a:effectLst>
            <a:softEdge rad="533400"/>
          </a:effectLst>
        </p:spPr>
      </p:pic>
      <p:pic>
        <p:nvPicPr>
          <p:cNvPr id="16" name="Picture 9">
            <a:extLst>
              <a:ext uri="{FF2B5EF4-FFF2-40B4-BE49-F238E27FC236}">
                <a16:creationId xmlns:a16="http://schemas.microsoft.com/office/drawing/2014/main" id="{22901FED-4FC9-4ED5-8123-C98BCD1616B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C4F3692-B5AA-4567-A6DB-5E347DE6FF8F}"/>
              </a:ext>
            </a:extLst>
          </p:cNvPr>
          <p:cNvSpPr>
            <a:spLocks noGrp="1"/>
          </p:cNvSpPr>
          <p:nvPr>
            <p:ph type="ctrTitle"/>
          </p:nvPr>
        </p:nvSpPr>
        <p:spPr>
          <a:xfrm>
            <a:off x="804998" y="798445"/>
            <a:ext cx="4803636" cy="1311664"/>
          </a:xfrm>
        </p:spPr>
        <p:txBody>
          <a:bodyPr vert="horz" lIns="91440" tIns="45720" rIns="91440" bIns="45720" rtlCol="0" anchor="ctr">
            <a:normAutofit/>
          </a:bodyPr>
          <a:lstStyle/>
          <a:p>
            <a:pPr algn="l"/>
            <a:r>
              <a:rPr lang="en-US" sz="3700" b="1" u="sng" kern="1200">
                <a:solidFill>
                  <a:srgbClr val="000000"/>
                </a:solidFill>
                <a:latin typeface="+mj-lt"/>
                <a:ea typeface="+mj-ea"/>
                <a:cs typeface="+mj-cs"/>
              </a:rPr>
              <a:t>Szirbik, EU Jogrendszere</a:t>
            </a:r>
            <a:br>
              <a:rPr lang="en-US" sz="3700" b="1" u="sng" kern="1200">
                <a:solidFill>
                  <a:srgbClr val="000000"/>
                </a:solidFill>
                <a:latin typeface="+mj-lt"/>
                <a:ea typeface="+mj-ea"/>
                <a:cs typeface="+mj-cs"/>
              </a:rPr>
            </a:br>
            <a:endParaRPr lang="en-US" sz="3700" b="1" u="sng" kern="1200">
              <a:solidFill>
                <a:srgbClr val="000000"/>
              </a:solidFill>
              <a:latin typeface="+mj-lt"/>
              <a:ea typeface="+mj-ea"/>
              <a:cs typeface="+mj-cs"/>
            </a:endParaRPr>
          </a:p>
        </p:txBody>
      </p:sp>
      <p:sp>
        <p:nvSpPr>
          <p:cNvPr id="3" name="Subtitle 2">
            <a:extLst>
              <a:ext uri="{FF2B5EF4-FFF2-40B4-BE49-F238E27FC236}">
                <a16:creationId xmlns:a16="http://schemas.microsoft.com/office/drawing/2014/main" id="{6AC6D2E3-C7B6-4895-BFA4-F58D1C7F8B3F}"/>
              </a:ext>
            </a:extLst>
          </p:cNvPr>
          <p:cNvSpPr>
            <a:spLocks noGrp="1"/>
          </p:cNvSpPr>
          <p:nvPr>
            <p:ph type="subTitle" idx="1"/>
          </p:nvPr>
        </p:nvSpPr>
        <p:spPr>
          <a:xfrm>
            <a:off x="1702144" y="1945778"/>
            <a:ext cx="4803637" cy="1483222"/>
          </a:xfrm>
        </p:spPr>
        <p:txBody>
          <a:bodyPr vert="horz" lIns="91440" tIns="45720" rIns="91440" bIns="45720" rtlCol="0" anchor="ctr">
            <a:normAutofit/>
          </a:bodyPr>
          <a:lstStyle/>
          <a:p>
            <a:pPr algn="l"/>
            <a:r>
              <a:rPr lang="en-US" sz="2000" kern="1200" dirty="0">
                <a:solidFill>
                  <a:srgbClr val="000000"/>
                </a:solidFill>
                <a:latin typeface="+mn-lt"/>
                <a:ea typeface="+mn-ea"/>
                <a:cs typeface="+mn-cs"/>
              </a:rPr>
              <a:t>EU Law and EU citizens</a:t>
            </a:r>
          </a:p>
          <a:p>
            <a:pPr indent="-228600" algn="l">
              <a:buFont typeface="Arial" panose="020B0604020202020204" pitchFamily="34" charset="0"/>
              <a:buChar char="•"/>
            </a:pPr>
            <a:endParaRPr lang="en-US" sz="2000" kern="1200" dirty="0">
              <a:solidFill>
                <a:srgbClr val="000000"/>
              </a:solidFill>
              <a:latin typeface="+mn-lt"/>
              <a:ea typeface="+mn-ea"/>
              <a:cs typeface="+mn-cs"/>
            </a:endParaRPr>
          </a:p>
        </p:txBody>
      </p:sp>
    </p:spTree>
    <p:extLst>
      <p:ext uri="{BB962C8B-B14F-4D97-AF65-F5344CB8AC3E}">
        <p14:creationId xmlns:p14="http://schemas.microsoft.com/office/powerpoint/2010/main" val="6459144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11">
            <a:extLst>
              <a:ext uri="{FF2B5EF4-FFF2-40B4-BE49-F238E27FC236}">
                <a16:creationId xmlns:a16="http://schemas.microsoft.com/office/drawing/2014/main" id="{A0BF428C-DA8B-4D99-9930-18F7F91D87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76801" y="1690688"/>
            <a:ext cx="7316944" cy="5167312"/>
          </a:xfrm>
          <a:custGeom>
            <a:avLst/>
            <a:gdLst>
              <a:gd name="connsiteX0" fmla="*/ 0 w 7316944"/>
              <a:gd name="connsiteY0" fmla="*/ 0 h 5167312"/>
              <a:gd name="connsiteX1" fmla="*/ 7316944 w 7316944"/>
              <a:gd name="connsiteY1" fmla="*/ 0 h 5167312"/>
              <a:gd name="connsiteX2" fmla="*/ 7316944 w 7316944"/>
              <a:gd name="connsiteY2" fmla="*/ 5167312 h 5167312"/>
              <a:gd name="connsiteX3" fmla="*/ 472697 w 7316944"/>
              <a:gd name="connsiteY3" fmla="*/ 5167312 h 5167312"/>
              <a:gd name="connsiteX4" fmla="*/ 2866576 w 7316944"/>
              <a:gd name="connsiteY4" fmla="*/ 952 h 5167312"/>
              <a:gd name="connsiteX5" fmla="*/ 0 w 7316944"/>
              <a:gd name="connsiteY5" fmla="*/ 952 h 516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16944" h="5167312">
                <a:moveTo>
                  <a:pt x="0" y="0"/>
                </a:moveTo>
                <a:lnTo>
                  <a:pt x="7316944" y="0"/>
                </a:lnTo>
                <a:lnTo>
                  <a:pt x="7316944" y="5167312"/>
                </a:lnTo>
                <a:lnTo>
                  <a:pt x="472697" y="5167312"/>
                </a:lnTo>
                <a:lnTo>
                  <a:pt x="2866576" y="952"/>
                </a:lnTo>
                <a:lnTo>
                  <a:pt x="0" y="952"/>
                </a:lnTo>
                <a:close/>
              </a:path>
            </a:pathLst>
          </a:custGeom>
          <a:solidFill>
            <a:srgbClr val="A6A6A6">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37">
            <a:extLst>
              <a:ext uri="{FF2B5EF4-FFF2-40B4-BE49-F238E27FC236}">
                <a16:creationId xmlns:a16="http://schemas.microsoft.com/office/drawing/2014/main" id="{A03E2379-8871-408A-95CE-7AAE8FA53A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746" y="1691164"/>
            <a:ext cx="7571262" cy="5166360"/>
          </a:xfrm>
          <a:custGeom>
            <a:avLst/>
            <a:gdLst>
              <a:gd name="connsiteX0" fmla="*/ 0 w 7571262"/>
              <a:gd name="connsiteY0" fmla="*/ 5166360 h 5166360"/>
              <a:gd name="connsiteX1" fmla="*/ 7571262 w 7571262"/>
              <a:gd name="connsiteY1" fmla="*/ 5166360 h 5166360"/>
              <a:gd name="connsiteX2" fmla="*/ 5177382 w 7571262"/>
              <a:gd name="connsiteY2" fmla="*/ 0 h 5166360"/>
              <a:gd name="connsiteX3" fmla="*/ 5171159 w 7571262"/>
              <a:gd name="connsiteY3" fmla="*/ 0 h 5166360"/>
              <a:gd name="connsiteX4" fmla="*/ 3981368 w 7571262"/>
              <a:gd name="connsiteY4" fmla="*/ 0 h 5166360"/>
              <a:gd name="connsiteX5" fmla="*/ 2331323 w 7571262"/>
              <a:gd name="connsiteY5" fmla="*/ 0 h 5166360"/>
              <a:gd name="connsiteX6" fmla="*/ 0 w 7571262"/>
              <a:gd name="connsiteY6" fmla="*/ 0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71262" h="5166360">
                <a:moveTo>
                  <a:pt x="0" y="5166360"/>
                </a:moveTo>
                <a:lnTo>
                  <a:pt x="7571262" y="5166360"/>
                </a:lnTo>
                <a:lnTo>
                  <a:pt x="5177382" y="0"/>
                </a:lnTo>
                <a:lnTo>
                  <a:pt x="5171159" y="0"/>
                </a:lnTo>
                <a:lnTo>
                  <a:pt x="3981368" y="0"/>
                </a:lnTo>
                <a:lnTo>
                  <a:pt x="2331323" y="0"/>
                </a:lnTo>
                <a:lnTo>
                  <a:pt x="0" y="0"/>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C4F3692-B5AA-4567-A6DB-5E347DE6FF8F}"/>
              </a:ext>
            </a:extLst>
          </p:cNvPr>
          <p:cNvSpPr>
            <a:spLocks noGrp="1"/>
          </p:cNvSpPr>
          <p:nvPr>
            <p:ph type="ctrTitle"/>
          </p:nvPr>
        </p:nvSpPr>
        <p:spPr>
          <a:xfrm>
            <a:off x="838200" y="365125"/>
            <a:ext cx="10515600" cy="1325563"/>
          </a:xfrm>
        </p:spPr>
        <p:txBody>
          <a:bodyPr vert="horz" lIns="91440" tIns="45720" rIns="91440" bIns="45720" rtlCol="0" anchor="ctr">
            <a:normAutofit/>
          </a:bodyPr>
          <a:lstStyle/>
          <a:p>
            <a:pPr algn="l"/>
            <a:endParaRPr lang="en-US" sz="4400" b="1" u="sng" kern="1200" dirty="0">
              <a:solidFill>
                <a:schemeClr val="tx1"/>
              </a:solidFill>
              <a:latin typeface="+mj-lt"/>
              <a:ea typeface="+mj-ea"/>
              <a:cs typeface="+mj-cs"/>
            </a:endParaRPr>
          </a:p>
        </p:txBody>
      </p:sp>
      <p:sp>
        <p:nvSpPr>
          <p:cNvPr id="3" name="Subtitle 2">
            <a:extLst>
              <a:ext uri="{FF2B5EF4-FFF2-40B4-BE49-F238E27FC236}">
                <a16:creationId xmlns:a16="http://schemas.microsoft.com/office/drawing/2014/main" id="{6AC6D2E3-C7B6-4895-BFA4-F58D1C7F8B3F}"/>
              </a:ext>
            </a:extLst>
          </p:cNvPr>
          <p:cNvSpPr>
            <a:spLocks noGrp="1"/>
          </p:cNvSpPr>
          <p:nvPr>
            <p:ph type="subTitle" idx="1"/>
          </p:nvPr>
        </p:nvSpPr>
        <p:spPr>
          <a:xfrm>
            <a:off x="838200" y="2015406"/>
            <a:ext cx="5097779" cy="4065986"/>
          </a:xfrm>
        </p:spPr>
        <p:txBody>
          <a:bodyPr vert="horz" lIns="91440" tIns="45720" rIns="91440" bIns="45720" rtlCol="0" anchor="t">
            <a:normAutofit/>
          </a:bodyPr>
          <a:lstStyle/>
          <a:p>
            <a:pPr algn="l"/>
            <a:r>
              <a:rPr lang="en-US" sz="2000" b="1" dirty="0">
                <a:solidFill>
                  <a:srgbClr val="FFFFFF"/>
                </a:solidFill>
              </a:rPr>
              <a:t>All citizens of an EU country are automatically citizens of the EU. Being an EU citizen provides them with some important extra rights and responsibilities.</a:t>
            </a:r>
            <a:endParaRPr lang="en-US" sz="2000" b="1" kern="1200" dirty="0">
              <a:solidFill>
                <a:srgbClr val="FFFFFF"/>
              </a:solidFill>
              <a:latin typeface="+mn-lt"/>
              <a:ea typeface="+mn-ea"/>
              <a:cs typeface="+mn-cs"/>
            </a:endParaRPr>
          </a:p>
        </p:txBody>
      </p:sp>
      <p:pic>
        <p:nvPicPr>
          <p:cNvPr id="4" name="Picture 3">
            <a:extLst>
              <a:ext uri="{FF2B5EF4-FFF2-40B4-BE49-F238E27FC236}">
                <a16:creationId xmlns:a16="http://schemas.microsoft.com/office/drawing/2014/main" id="{1CAEEC1F-FC46-4E02-91D0-98015F4F7BB1}"/>
              </a:ext>
            </a:extLst>
          </p:cNvPr>
          <p:cNvPicPr>
            <a:picLocks noChangeAspect="1"/>
          </p:cNvPicPr>
          <p:nvPr/>
        </p:nvPicPr>
        <p:blipFill>
          <a:blip r:embed="rId2"/>
          <a:stretch>
            <a:fillRect/>
          </a:stretch>
        </p:blipFill>
        <p:spPr>
          <a:xfrm>
            <a:off x="8064335" y="1828800"/>
            <a:ext cx="3755436" cy="2112433"/>
          </a:xfrm>
          <a:custGeom>
            <a:avLst/>
            <a:gdLst>
              <a:gd name="connsiteX0" fmla="*/ 0 w 4636009"/>
              <a:gd name="connsiteY0" fmla="*/ 0 h 5032375"/>
              <a:gd name="connsiteX1" fmla="*/ 4636009 w 4636009"/>
              <a:gd name="connsiteY1" fmla="*/ 0 h 5032375"/>
              <a:gd name="connsiteX2" fmla="*/ 4636009 w 4636009"/>
              <a:gd name="connsiteY2" fmla="*/ 5032375 h 5032375"/>
              <a:gd name="connsiteX3" fmla="*/ 0 w 4636009"/>
              <a:gd name="connsiteY3" fmla="*/ 5032375 h 5032375"/>
            </a:gdLst>
            <a:ahLst/>
            <a:cxnLst>
              <a:cxn ang="0">
                <a:pos x="connsiteX0" y="connsiteY0"/>
              </a:cxn>
              <a:cxn ang="0">
                <a:pos x="connsiteX1" y="connsiteY1"/>
              </a:cxn>
              <a:cxn ang="0">
                <a:pos x="connsiteX2" y="connsiteY2"/>
              </a:cxn>
              <a:cxn ang="0">
                <a:pos x="connsiteX3" y="connsiteY3"/>
              </a:cxn>
            </a:cxnLst>
            <a:rect l="l" t="t" r="r" b="b"/>
            <a:pathLst>
              <a:path w="4636009" h="5032375">
                <a:moveTo>
                  <a:pt x="0" y="0"/>
                </a:moveTo>
                <a:lnTo>
                  <a:pt x="4636009" y="0"/>
                </a:lnTo>
                <a:lnTo>
                  <a:pt x="4636009" y="5032375"/>
                </a:lnTo>
                <a:lnTo>
                  <a:pt x="0" y="5032375"/>
                </a:lnTo>
                <a:close/>
              </a:path>
            </a:pathLst>
          </a:custGeom>
        </p:spPr>
      </p:pic>
      <p:pic>
        <p:nvPicPr>
          <p:cNvPr id="5" name="Picture 4">
            <a:extLst>
              <a:ext uri="{FF2B5EF4-FFF2-40B4-BE49-F238E27FC236}">
                <a16:creationId xmlns:a16="http://schemas.microsoft.com/office/drawing/2014/main" id="{7AF1D635-B2C7-4E04-B1C5-3CAA86471C55}"/>
              </a:ext>
            </a:extLst>
          </p:cNvPr>
          <p:cNvPicPr>
            <a:picLocks noChangeAspect="1"/>
          </p:cNvPicPr>
          <p:nvPr/>
        </p:nvPicPr>
        <p:blipFill>
          <a:blip r:embed="rId3"/>
          <a:stretch>
            <a:fillRect/>
          </a:stretch>
        </p:blipFill>
        <p:spPr>
          <a:xfrm>
            <a:off x="6908801" y="4102100"/>
            <a:ext cx="4320885" cy="2112433"/>
          </a:xfrm>
          <a:custGeom>
            <a:avLst/>
            <a:gdLst>
              <a:gd name="connsiteX0" fmla="*/ 0 w 4636009"/>
              <a:gd name="connsiteY0" fmla="*/ 0 h 5032375"/>
              <a:gd name="connsiteX1" fmla="*/ 4636009 w 4636009"/>
              <a:gd name="connsiteY1" fmla="*/ 0 h 5032375"/>
              <a:gd name="connsiteX2" fmla="*/ 4636009 w 4636009"/>
              <a:gd name="connsiteY2" fmla="*/ 5032375 h 5032375"/>
              <a:gd name="connsiteX3" fmla="*/ 0 w 4636009"/>
              <a:gd name="connsiteY3" fmla="*/ 5032375 h 5032375"/>
            </a:gdLst>
            <a:ahLst/>
            <a:cxnLst>
              <a:cxn ang="0">
                <a:pos x="connsiteX0" y="connsiteY0"/>
              </a:cxn>
              <a:cxn ang="0">
                <a:pos x="connsiteX1" y="connsiteY1"/>
              </a:cxn>
              <a:cxn ang="0">
                <a:pos x="connsiteX2" y="connsiteY2"/>
              </a:cxn>
              <a:cxn ang="0">
                <a:pos x="connsiteX3" y="connsiteY3"/>
              </a:cxn>
            </a:cxnLst>
            <a:rect l="l" t="t" r="r" b="b"/>
            <a:pathLst>
              <a:path w="4636009" h="5032375">
                <a:moveTo>
                  <a:pt x="0" y="0"/>
                </a:moveTo>
                <a:lnTo>
                  <a:pt x="4636009" y="0"/>
                </a:lnTo>
                <a:lnTo>
                  <a:pt x="4636009" y="5032375"/>
                </a:lnTo>
                <a:lnTo>
                  <a:pt x="0" y="5032375"/>
                </a:lnTo>
                <a:close/>
              </a:path>
            </a:pathLst>
          </a:custGeom>
        </p:spPr>
      </p:pic>
    </p:spTree>
    <p:extLst>
      <p:ext uri="{BB962C8B-B14F-4D97-AF65-F5344CB8AC3E}">
        <p14:creationId xmlns:p14="http://schemas.microsoft.com/office/powerpoint/2010/main" val="28143530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5555856-9970-4BC3-9AA9-6A917F53AF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9972" y="0"/>
            <a:ext cx="6421721"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Picture 11">
            <a:extLst>
              <a:ext uri="{FF2B5EF4-FFF2-40B4-BE49-F238E27FC236}">
                <a16:creationId xmlns:a16="http://schemas.microsoft.com/office/drawing/2014/main" id="{7F487851-BFAF-46D8-A1ED-50CAD6E46F5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2" name="Title 1">
            <a:extLst>
              <a:ext uri="{FF2B5EF4-FFF2-40B4-BE49-F238E27FC236}">
                <a16:creationId xmlns:a16="http://schemas.microsoft.com/office/drawing/2014/main" id="{FC4F3692-B5AA-4567-A6DB-5E347DE6FF8F}"/>
              </a:ext>
            </a:extLst>
          </p:cNvPr>
          <p:cNvSpPr>
            <a:spLocks noGrp="1"/>
          </p:cNvSpPr>
          <p:nvPr>
            <p:ph type="ctrTitle"/>
          </p:nvPr>
        </p:nvSpPr>
        <p:spPr>
          <a:xfrm>
            <a:off x="620128" y="978941"/>
            <a:ext cx="5901441" cy="5795669"/>
          </a:xfrm>
        </p:spPr>
        <p:txBody>
          <a:bodyPr anchor="t">
            <a:normAutofit fontScale="90000"/>
          </a:bodyPr>
          <a:lstStyle/>
          <a:p>
            <a:pPr algn="l"/>
            <a:r>
              <a:rPr lang="en-US" sz="1600" b="1" dirty="0">
                <a:solidFill>
                  <a:srgbClr val="000000"/>
                </a:solidFill>
              </a:rPr>
              <a:t>EU citizenship rights</a:t>
            </a:r>
            <a:br>
              <a:rPr lang="en-US" sz="1600" dirty="0">
                <a:solidFill>
                  <a:srgbClr val="000000"/>
                </a:solidFill>
              </a:rPr>
            </a:br>
            <a:br>
              <a:rPr lang="en-US" sz="1600" b="1" dirty="0">
                <a:solidFill>
                  <a:srgbClr val="000000"/>
                </a:solidFill>
              </a:rPr>
            </a:br>
            <a:r>
              <a:rPr lang="en-US" sz="1600" dirty="0">
                <a:solidFill>
                  <a:srgbClr val="000000"/>
                </a:solidFill>
              </a:rPr>
              <a:t>These rights are spelled out in the </a:t>
            </a:r>
            <a:r>
              <a:rPr lang="en-US" sz="1600" dirty="0" err="1">
                <a:solidFill>
                  <a:srgbClr val="000000"/>
                </a:solidFill>
              </a:rPr>
              <a:t>folowing</a:t>
            </a:r>
            <a:r>
              <a:rPr lang="en-US" sz="1600" dirty="0">
                <a:solidFill>
                  <a:srgbClr val="000000"/>
                </a:solidFill>
              </a:rPr>
              <a:t> provisions:</a:t>
            </a:r>
            <a:br>
              <a:rPr lang="en-US" sz="1600" dirty="0">
                <a:solidFill>
                  <a:srgbClr val="000000"/>
                </a:solidFill>
              </a:rPr>
            </a:br>
            <a:br>
              <a:rPr lang="en-US" sz="1600" dirty="0">
                <a:solidFill>
                  <a:srgbClr val="000000"/>
                </a:solidFill>
              </a:rPr>
            </a:br>
            <a:r>
              <a:rPr lang="en-US" sz="1600" u="sng" dirty="0">
                <a:solidFill>
                  <a:srgbClr val="000000"/>
                </a:solidFill>
              </a:rPr>
              <a:t>1.  Treaty on the Functioning of the European Union (Article 18) </a:t>
            </a:r>
            <a:br>
              <a:rPr lang="en-US" sz="1600" dirty="0">
                <a:solidFill>
                  <a:srgbClr val="000000"/>
                </a:solidFill>
              </a:rPr>
            </a:br>
            <a:br>
              <a:rPr lang="en-US" sz="1600" dirty="0">
                <a:solidFill>
                  <a:srgbClr val="000000"/>
                </a:solidFill>
              </a:rPr>
            </a:br>
            <a:r>
              <a:rPr lang="en-US" sz="1600" dirty="0">
                <a:solidFill>
                  <a:srgbClr val="000000"/>
                </a:solidFill>
              </a:rPr>
              <a:t>“</a:t>
            </a:r>
            <a:r>
              <a:rPr lang="en-US" sz="1600" i="1" dirty="0">
                <a:solidFill>
                  <a:srgbClr val="000000"/>
                </a:solidFill>
              </a:rPr>
              <a:t>Within the scope of application of the Treaties, and without prejudice to any special provisions contained therein, any discrimination on grounds of nationality shall be prohibited.</a:t>
            </a:r>
            <a:br>
              <a:rPr lang="en-US" sz="1600" i="1" dirty="0">
                <a:solidFill>
                  <a:srgbClr val="000000"/>
                </a:solidFill>
              </a:rPr>
            </a:br>
            <a:r>
              <a:rPr lang="en-US" sz="1600" i="1" dirty="0">
                <a:solidFill>
                  <a:srgbClr val="000000"/>
                </a:solidFill>
              </a:rPr>
              <a:t>The European Parliament and the Council, acting in accordance with the ordinary legislative procedure, may adopt rules designed to prohibit such discrimination.”</a:t>
            </a:r>
            <a:br>
              <a:rPr lang="en-US" sz="1600" dirty="0">
                <a:solidFill>
                  <a:srgbClr val="000000"/>
                </a:solidFill>
              </a:rPr>
            </a:br>
            <a:br>
              <a:rPr lang="en-US" sz="1600" dirty="0">
                <a:solidFill>
                  <a:srgbClr val="000000"/>
                </a:solidFill>
              </a:rPr>
            </a:br>
            <a:br>
              <a:rPr lang="en-US" sz="1600" dirty="0">
                <a:solidFill>
                  <a:srgbClr val="000000"/>
                </a:solidFill>
              </a:rPr>
            </a:br>
            <a:r>
              <a:rPr lang="en-US" sz="1600" u="sng" dirty="0">
                <a:solidFill>
                  <a:srgbClr val="000000"/>
                </a:solidFill>
              </a:rPr>
              <a:t>2. Charter of Fundamental Rights (Chapter V).</a:t>
            </a:r>
            <a:br>
              <a:rPr lang="hu-HU" sz="1600" u="sng" dirty="0">
                <a:solidFill>
                  <a:srgbClr val="000000"/>
                </a:solidFill>
              </a:rPr>
            </a:br>
            <a:br>
              <a:rPr lang="hu-HU" sz="1600" b="1" u="sng" dirty="0">
                <a:solidFill>
                  <a:srgbClr val="000000"/>
                </a:solidFill>
              </a:rPr>
            </a:br>
            <a:r>
              <a:rPr lang="en-US" sz="1600" dirty="0">
                <a:solidFill>
                  <a:srgbClr val="000000"/>
                </a:solidFill>
              </a:rPr>
              <a:t>Especially Title V: </a:t>
            </a:r>
            <a:br>
              <a:rPr lang="en-US" sz="1600" dirty="0">
                <a:solidFill>
                  <a:srgbClr val="000000"/>
                </a:solidFill>
              </a:rPr>
            </a:br>
            <a:r>
              <a:rPr lang="en-US" sz="1100" b="1" dirty="0">
                <a:solidFill>
                  <a:srgbClr val="000000"/>
                </a:solidFill>
              </a:rPr>
              <a:t>TITLE I</a:t>
            </a:r>
            <a:br>
              <a:rPr lang="en-US" sz="1100" b="1" dirty="0">
                <a:solidFill>
                  <a:srgbClr val="000000"/>
                </a:solidFill>
              </a:rPr>
            </a:br>
            <a:r>
              <a:rPr lang="en-US" sz="1100" b="1" dirty="0">
                <a:solidFill>
                  <a:srgbClr val="000000"/>
                </a:solidFill>
              </a:rPr>
              <a:t>DIGNITY</a:t>
            </a:r>
            <a:br>
              <a:rPr lang="en-US" sz="1100" b="1" dirty="0">
                <a:solidFill>
                  <a:srgbClr val="000000"/>
                </a:solidFill>
              </a:rPr>
            </a:br>
            <a:r>
              <a:rPr lang="en-US" sz="1100" b="1" dirty="0">
                <a:solidFill>
                  <a:srgbClr val="000000"/>
                </a:solidFill>
              </a:rPr>
              <a:t>TITLE II</a:t>
            </a:r>
            <a:br>
              <a:rPr lang="en-US" sz="1100" b="1" dirty="0">
                <a:solidFill>
                  <a:srgbClr val="000000"/>
                </a:solidFill>
              </a:rPr>
            </a:br>
            <a:r>
              <a:rPr lang="en-US" sz="1100" b="1" dirty="0">
                <a:solidFill>
                  <a:srgbClr val="000000"/>
                </a:solidFill>
              </a:rPr>
              <a:t>FREEDOMS</a:t>
            </a:r>
            <a:br>
              <a:rPr lang="en-US" sz="1100" b="1" dirty="0">
                <a:solidFill>
                  <a:srgbClr val="000000"/>
                </a:solidFill>
              </a:rPr>
            </a:br>
            <a:r>
              <a:rPr lang="en-US" sz="1100" b="1" dirty="0">
                <a:solidFill>
                  <a:srgbClr val="000000"/>
                </a:solidFill>
              </a:rPr>
              <a:t>TITLE III</a:t>
            </a:r>
            <a:br>
              <a:rPr lang="en-US" sz="1100" b="1" dirty="0">
                <a:solidFill>
                  <a:srgbClr val="000000"/>
                </a:solidFill>
              </a:rPr>
            </a:br>
            <a:r>
              <a:rPr lang="en-US" sz="1100" b="1" dirty="0">
                <a:solidFill>
                  <a:srgbClr val="000000"/>
                </a:solidFill>
              </a:rPr>
              <a:t>EQUALITY</a:t>
            </a:r>
            <a:br>
              <a:rPr lang="en-US" sz="1100" b="1" dirty="0">
                <a:solidFill>
                  <a:srgbClr val="000000"/>
                </a:solidFill>
              </a:rPr>
            </a:br>
            <a:r>
              <a:rPr lang="en-US" sz="1100" b="1" dirty="0">
                <a:solidFill>
                  <a:srgbClr val="000000"/>
                </a:solidFill>
              </a:rPr>
              <a:t>TITLE IV</a:t>
            </a:r>
            <a:br>
              <a:rPr lang="en-US" sz="1100" b="1" dirty="0">
                <a:solidFill>
                  <a:srgbClr val="000000"/>
                </a:solidFill>
              </a:rPr>
            </a:br>
            <a:r>
              <a:rPr lang="en-US" sz="1100" b="1" dirty="0">
                <a:solidFill>
                  <a:srgbClr val="000000"/>
                </a:solidFill>
              </a:rPr>
              <a:t>SOLIDARITY</a:t>
            </a:r>
            <a:br>
              <a:rPr lang="en-US" sz="1100" b="1" dirty="0">
                <a:solidFill>
                  <a:srgbClr val="000000"/>
                </a:solidFill>
              </a:rPr>
            </a:br>
            <a:r>
              <a:rPr lang="en-US" sz="1100" b="1" dirty="0">
                <a:solidFill>
                  <a:srgbClr val="000000"/>
                </a:solidFill>
                <a:highlight>
                  <a:srgbClr val="FFFF00"/>
                </a:highlight>
              </a:rPr>
              <a:t>TITLE V</a:t>
            </a:r>
            <a:br>
              <a:rPr lang="en-US" sz="1100" b="1" dirty="0">
                <a:solidFill>
                  <a:srgbClr val="000000"/>
                </a:solidFill>
                <a:highlight>
                  <a:srgbClr val="FFFF00"/>
                </a:highlight>
              </a:rPr>
            </a:br>
            <a:r>
              <a:rPr lang="en-US" sz="1100" b="1" dirty="0">
                <a:solidFill>
                  <a:srgbClr val="000000"/>
                </a:solidFill>
                <a:highlight>
                  <a:srgbClr val="FFFF00"/>
                </a:highlight>
              </a:rPr>
              <a:t>CITIZENS' RIGHTS</a:t>
            </a:r>
            <a:br>
              <a:rPr lang="en-US" sz="1100" b="1" dirty="0">
                <a:solidFill>
                  <a:srgbClr val="000000"/>
                </a:solidFill>
              </a:rPr>
            </a:br>
            <a:r>
              <a:rPr lang="en-US" sz="1100" b="1" dirty="0">
                <a:solidFill>
                  <a:srgbClr val="000000"/>
                </a:solidFill>
              </a:rPr>
              <a:t>TITLE VI</a:t>
            </a:r>
            <a:br>
              <a:rPr lang="en-US" sz="1100" b="1" dirty="0">
                <a:solidFill>
                  <a:srgbClr val="000000"/>
                </a:solidFill>
              </a:rPr>
            </a:br>
            <a:r>
              <a:rPr lang="en-US" sz="1100" b="1" dirty="0">
                <a:solidFill>
                  <a:srgbClr val="000000"/>
                </a:solidFill>
              </a:rPr>
              <a:t>JUSTICE</a:t>
            </a:r>
            <a:br>
              <a:rPr lang="en-US" sz="1100" b="1" dirty="0">
                <a:solidFill>
                  <a:srgbClr val="000000"/>
                </a:solidFill>
              </a:rPr>
            </a:br>
            <a:r>
              <a:rPr lang="en-US" sz="1100" b="1" dirty="0">
                <a:solidFill>
                  <a:srgbClr val="000000"/>
                </a:solidFill>
              </a:rPr>
              <a:t>TITLE VII</a:t>
            </a:r>
            <a:br>
              <a:rPr lang="en-US" sz="1100" b="1" dirty="0">
                <a:solidFill>
                  <a:srgbClr val="000000"/>
                </a:solidFill>
              </a:rPr>
            </a:br>
            <a:r>
              <a:rPr lang="en-US" sz="1100" b="1" dirty="0">
                <a:solidFill>
                  <a:srgbClr val="000000"/>
                </a:solidFill>
              </a:rPr>
              <a:t>GENERAL PROVISIONS GOVERNING THE INTERPRETATION AND APPLICATION OF THE CHARTER</a:t>
            </a:r>
            <a:br>
              <a:rPr lang="en-US" sz="1100" b="1" dirty="0">
                <a:solidFill>
                  <a:srgbClr val="000000"/>
                </a:solidFill>
              </a:rPr>
            </a:br>
            <a:br>
              <a:rPr lang="en-US" sz="1100" b="1" dirty="0">
                <a:solidFill>
                  <a:srgbClr val="000000"/>
                </a:solidFill>
              </a:rPr>
            </a:br>
            <a:r>
              <a:rPr lang="en-US" sz="1800" b="1" dirty="0">
                <a:solidFill>
                  <a:srgbClr val="000000"/>
                </a:solidFill>
                <a:hlinkClick r:id="rId3"/>
              </a:rPr>
              <a:t>https://eur-lex.europa.eu/legal-content/EN/TXT/?uri=celex:12012P/TXT</a:t>
            </a:r>
            <a:r>
              <a:rPr lang="en-US" sz="1800" b="1" dirty="0">
                <a:solidFill>
                  <a:srgbClr val="000000"/>
                </a:solidFill>
              </a:rPr>
              <a:t> </a:t>
            </a:r>
            <a:br>
              <a:rPr lang="en-US" sz="1100" b="1" u="sng" dirty="0">
                <a:solidFill>
                  <a:srgbClr val="000000"/>
                </a:solidFill>
              </a:rPr>
            </a:br>
            <a:endParaRPr lang="hu-HU" sz="1100" b="1" dirty="0">
              <a:solidFill>
                <a:srgbClr val="000000"/>
              </a:solidFill>
              <a:highlight>
                <a:srgbClr val="C0C0C0"/>
              </a:highlight>
            </a:endParaRPr>
          </a:p>
        </p:txBody>
      </p:sp>
      <p:sp>
        <p:nvSpPr>
          <p:cNvPr id="14" name="Freeform 50">
            <a:extLst>
              <a:ext uri="{FF2B5EF4-FFF2-40B4-BE49-F238E27FC236}">
                <a16:creationId xmlns:a16="http://schemas.microsoft.com/office/drawing/2014/main" id="{13722DD7-BA73-4776-93A3-94491FEF72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27121" y="581159"/>
            <a:ext cx="5464879" cy="6276841"/>
          </a:xfrm>
          <a:custGeom>
            <a:avLst/>
            <a:gdLst>
              <a:gd name="connsiteX0" fmla="*/ 3299930 w 5464879"/>
              <a:gd name="connsiteY0" fmla="*/ 0 h 6276841"/>
              <a:gd name="connsiteX1" fmla="*/ 5398992 w 5464879"/>
              <a:gd name="connsiteY1" fmla="*/ 753544 h 6276841"/>
              <a:gd name="connsiteX2" fmla="*/ 5464879 w 5464879"/>
              <a:gd name="connsiteY2" fmla="*/ 813426 h 6276841"/>
              <a:gd name="connsiteX3" fmla="*/ 5464879 w 5464879"/>
              <a:gd name="connsiteY3" fmla="*/ 5786434 h 6276841"/>
              <a:gd name="connsiteX4" fmla="*/ 5398992 w 5464879"/>
              <a:gd name="connsiteY4" fmla="*/ 5846317 h 6276841"/>
              <a:gd name="connsiteX5" fmla="*/ 4872873 w 5464879"/>
              <a:gd name="connsiteY5" fmla="*/ 6201577 h 6276841"/>
              <a:gd name="connsiteX6" fmla="*/ 4716632 w 5464879"/>
              <a:gd name="connsiteY6" fmla="*/ 6276841 h 6276841"/>
              <a:gd name="connsiteX7" fmla="*/ 1883227 w 5464879"/>
              <a:gd name="connsiteY7" fmla="*/ 6276841 h 6276841"/>
              <a:gd name="connsiteX8" fmla="*/ 1726987 w 5464879"/>
              <a:gd name="connsiteY8" fmla="*/ 6201577 h 6276841"/>
              <a:gd name="connsiteX9" fmla="*/ 0 w 5464879"/>
              <a:gd name="connsiteY9" fmla="*/ 3299930 h 6276841"/>
              <a:gd name="connsiteX10" fmla="*/ 3299930 w 5464879"/>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64879" h="6276841">
                <a:moveTo>
                  <a:pt x="3299930" y="0"/>
                </a:moveTo>
                <a:cubicBezTo>
                  <a:pt x="4097274" y="0"/>
                  <a:pt x="4828569" y="282789"/>
                  <a:pt x="5398992" y="753544"/>
                </a:cubicBezTo>
                <a:lnTo>
                  <a:pt x="5464879" y="813426"/>
                </a:lnTo>
                <a:lnTo>
                  <a:pt x="5464879" y="5786434"/>
                </a:lnTo>
                <a:lnTo>
                  <a:pt x="5398992" y="5846317"/>
                </a:lnTo>
                <a:cubicBezTo>
                  <a:pt x="5236014" y="5980818"/>
                  <a:pt x="5059904" y="6099975"/>
                  <a:pt x="4872873" y="6201577"/>
                </a:cubicBezTo>
                <a:lnTo>
                  <a:pt x="4716632" y="6276841"/>
                </a:lnTo>
                <a:lnTo>
                  <a:pt x="1883227" y="6276841"/>
                </a:lnTo>
                <a:lnTo>
                  <a:pt x="1726987" y="6201577"/>
                </a:lnTo>
                <a:cubicBezTo>
                  <a:pt x="698316" y="5642769"/>
                  <a:pt x="0" y="4552900"/>
                  <a:pt x="0" y="3299930"/>
                </a:cubicBezTo>
                <a:cubicBezTo>
                  <a:pt x="0" y="1477429"/>
                  <a:pt x="1477429" y="0"/>
                  <a:pt x="3299930"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7AF1D635-B2C7-4E04-B1C5-3CAA86471C55}"/>
              </a:ext>
            </a:extLst>
          </p:cNvPr>
          <p:cNvPicPr>
            <a:picLocks noChangeAspect="1"/>
          </p:cNvPicPr>
          <p:nvPr/>
        </p:nvPicPr>
        <p:blipFill>
          <a:blip r:embed="rId4"/>
          <a:stretch>
            <a:fillRect/>
          </a:stretch>
        </p:blipFill>
        <p:spPr>
          <a:xfrm>
            <a:off x="7709770" y="2873770"/>
            <a:ext cx="4141760" cy="2024860"/>
          </a:xfrm>
          <a:prstGeom prst="rect">
            <a:avLst/>
          </a:prstGeom>
        </p:spPr>
      </p:pic>
    </p:spTree>
    <p:extLst>
      <p:ext uri="{BB962C8B-B14F-4D97-AF65-F5344CB8AC3E}">
        <p14:creationId xmlns:p14="http://schemas.microsoft.com/office/powerpoint/2010/main" val="35299341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F3692-B5AA-4567-A6DB-5E347DE6FF8F}"/>
              </a:ext>
            </a:extLst>
          </p:cNvPr>
          <p:cNvSpPr>
            <a:spLocks noGrp="1"/>
          </p:cNvSpPr>
          <p:nvPr>
            <p:ph type="ctrTitle"/>
          </p:nvPr>
        </p:nvSpPr>
        <p:spPr>
          <a:xfrm>
            <a:off x="1136428" y="627564"/>
            <a:ext cx="7474172" cy="1325563"/>
          </a:xfrm>
        </p:spPr>
        <p:txBody>
          <a:bodyPr vert="horz" lIns="91440" tIns="45720" rIns="91440" bIns="45720" rtlCol="0" anchor="ctr">
            <a:normAutofit/>
          </a:bodyPr>
          <a:lstStyle/>
          <a:p>
            <a:pPr algn="l"/>
            <a:endParaRPr lang="en-US" sz="4400" b="1" u="sng" kern="1200" dirty="0">
              <a:solidFill>
                <a:schemeClr val="tx1"/>
              </a:solidFill>
              <a:latin typeface="+mj-lt"/>
              <a:ea typeface="+mj-ea"/>
              <a:cs typeface="+mj-cs"/>
            </a:endParaRPr>
          </a:p>
        </p:txBody>
      </p:sp>
      <p:sp>
        <p:nvSpPr>
          <p:cNvPr id="10" name="Rectangle 9">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3666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D3DB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7AF1D635-B2C7-4E04-B1C5-3CAA86471C55}"/>
              </a:ext>
            </a:extLst>
          </p:cNvPr>
          <p:cNvPicPr>
            <a:picLocks noChangeAspect="1"/>
          </p:cNvPicPr>
          <p:nvPr/>
        </p:nvPicPr>
        <p:blipFill rotWithShape="1">
          <a:blip r:embed="rId2">
            <a:alphaModFix/>
          </a:blip>
          <a:srcRect l="32824" r="18207" b="-2"/>
          <a:stretch/>
        </p:blipFill>
        <p:spPr>
          <a:xfrm>
            <a:off x="9030743" y="2474254"/>
            <a:ext cx="1912560" cy="1909489"/>
          </a:xfrm>
          <a:custGeom>
            <a:avLst/>
            <a:gdLst>
              <a:gd name="connsiteX0" fmla="*/ 3028805 w 6057610"/>
              <a:gd name="connsiteY0" fmla="*/ 0 h 6057610"/>
              <a:gd name="connsiteX1" fmla="*/ 6057610 w 6057610"/>
              <a:gd name="connsiteY1" fmla="*/ 3028805 h 6057610"/>
              <a:gd name="connsiteX2" fmla="*/ 3028805 w 6057610"/>
              <a:gd name="connsiteY2" fmla="*/ 6057610 h 6057610"/>
              <a:gd name="connsiteX3" fmla="*/ 0 w 6057610"/>
              <a:gd name="connsiteY3" fmla="*/ 3028805 h 6057610"/>
              <a:gd name="connsiteX4" fmla="*/ 3028805 w 6057610"/>
              <a:gd name="connsiteY4" fmla="*/ 0 h 6057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effectLst>
            <a:softEdge rad="0"/>
          </a:effectLst>
        </p:spPr>
      </p:pic>
      <p:sp>
        <p:nvSpPr>
          <p:cNvPr id="6" name="TextBox 5">
            <a:extLst>
              <a:ext uri="{FF2B5EF4-FFF2-40B4-BE49-F238E27FC236}">
                <a16:creationId xmlns:a16="http://schemas.microsoft.com/office/drawing/2014/main" id="{0FCEB503-9B9F-49B6-8C1B-7EE5EABCA559}"/>
              </a:ext>
            </a:extLst>
          </p:cNvPr>
          <p:cNvSpPr txBox="1"/>
          <p:nvPr/>
        </p:nvSpPr>
        <p:spPr>
          <a:xfrm>
            <a:off x="626853" y="2254370"/>
            <a:ext cx="7983747" cy="2031325"/>
          </a:xfrm>
          <a:prstGeom prst="rect">
            <a:avLst/>
          </a:prstGeom>
          <a:noFill/>
        </p:spPr>
        <p:txBody>
          <a:bodyPr wrap="square" rtlCol="0">
            <a:spAutoFit/>
          </a:bodyPr>
          <a:lstStyle/>
          <a:p>
            <a:r>
              <a:rPr lang="en-US" b="1" dirty="0"/>
              <a:t>Moving &amp; living in the EU</a:t>
            </a:r>
          </a:p>
          <a:p>
            <a:pPr algn="just"/>
            <a:endParaRPr lang="en-US" dirty="0"/>
          </a:p>
          <a:p>
            <a:pPr algn="just"/>
            <a:r>
              <a:rPr lang="en-US" dirty="0"/>
              <a:t>An EU citizen,  has the right to live and move within the EU without being discriminated against on the grounds of their nationality.</a:t>
            </a:r>
          </a:p>
          <a:p>
            <a:pPr algn="just"/>
            <a:endParaRPr lang="en-US" dirty="0"/>
          </a:p>
          <a:p>
            <a:pPr algn="just"/>
            <a:r>
              <a:rPr lang="en-US" dirty="0"/>
              <a:t>They may set up home in any EU country if they meet certain conditions, depending on whether are are working, studying, etc.</a:t>
            </a:r>
          </a:p>
        </p:txBody>
      </p:sp>
    </p:spTree>
    <p:extLst>
      <p:ext uri="{BB962C8B-B14F-4D97-AF65-F5344CB8AC3E}">
        <p14:creationId xmlns:p14="http://schemas.microsoft.com/office/powerpoint/2010/main" val="26322067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6AC6D2E3-C7B6-4895-BFA4-F58D1C7F8B3F}"/>
              </a:ext>
            </a:extLst>
          </p:cNvPr>
          <p:cNvSpPr>
            <a:spLocks noGrp="1"/>
          </p:cNvSpPr>
          <p:nvPr>
            <p:ph type="subTitle" idx="1"/>
          </p:nvPr>
        </p:nvSpPr>
        <p:spPr>
          <a:xfrm>
            <a:off x="486573" y="1663049"/>
            <a:ext cx="7616506" cy="695864"/>
          </a:xfrm>
        </p:spPr>
        <p:txBody>
          <a:bodyPr vert="horz" lIns="91440" tIns="45720" rIns="91440" bIns="45720" rtlCol="0" anchor="ctr">
            <a:noAutofit/>
          </a:bodyPr>
          <a:lstStyle/>
          <a:p>
            <a:pPr algn="l"/>
            <a:endParaRPr lang="en-US" sz="1600" b="1" dirty="0">
              <a:hlinkClick r:id="rId2"/>
            </a:endParaRPr>
          </a:p>
          <a:p>
            <a:pPr algn="l"/>
            <a:endParaRPr lang="en-US" sz="1200" b="1" dirty="0">
              <a:hlinkClick r:id="rId2"/>
            </a:endParaRPr>
          </a:p>
          <a:p>
            <a:pPr algn="l"/>
            <a:r>
              <a:rPr lang="en-US" sz="1200" b="1" dirty="0">
                <a:hlinkClick r:id="rId2"/>
              </a:rPr>
              <a:t>https://ec.europa.eu/info/about-european-commission/contact/problems-and-complaints/help-defending-your-rights/individuals_hu</a:t>
            </a:r>
            <a:r>
              <a:rPr lang="en-US" sz="1200" b="1" dirty="0"/>
              <a:t> </a:t>
            </a:r>
            <a:endParaRPr lang="en-US" sz="1200" b="1" kern="1200" dirty="0">
              <a:solidFill>
                <a:schemeClr val="tx1"/>
              </a:solidFill>
              <a:latin typeface="+mn-lt"/>
              <a:ea typeface="+mn-ea"/>
              <a:cs typeface="+mn-cs"/>
            </a:endParaRPr>
          </a:p>
        </p:txBody>
      </p:sp>
      <p:sp>
        <p:nvSpPr>
          <p:cNvPr id="10" name="Rectangle 9">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3666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D3DB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7AF1D635-B2C7-4E04-B1C5-3CAA86471C55}"/>
              </a:ext>
            </a:extLst>
          </p:cNvPr>
          <p:cNvPicPr>
            <a:picLocks noChangeAspect="1"/>
          </p:cNvPicPr>
          <p:nvPr/>
        </p:nvPicPr>
        <p:blipFill>
          <a:blip r:embed="rId3"/>
          <a:stretch>
            <a:fillRect/>
          </a:stretch>
        </p:blipFill>
        <p:spPr>
          <a:xfrm>
            <a:off x="9254442" y="3071601"/>
            <a:ext cx="1462088" cy="714798"/>
          </a:xfrm>
          <a:prstGeom prst="rect">
            <a:avLst/>
          </a:prstGeom>
        </p:spPr>
      </p:pic>
      <p:sp>
        <p:nvSpPr>
          <p:cNvPr id="2" name="TextBox 1">
            <a:extLst>
              <a:ext uri="{FF2B5EF4-FFF2-40B4-BE49-F238E27FC236}">
                <a16:creationId xmlns:a16="http://schemas.microsoft.com/office/drawing/2014/main" id="{104778E8-E721-4ECA-9E6E-975BEBC31F4E}"/>
              </a:ext>
            </a:extLst>
          </p:cNvPr>
          <p:cNvSpPr txBox="1"/>
          <p:nvPr/>
        </p:nvSpPr>
        <p:spPr>
          <a:xfrm>
            <a:off x="563592" y="1035170"/>
            <a:ext cx="7215380" cy="646331"/>
          </a:xfrm>
          <a:prstGeom prst="rect">
            <a:avLst/>
          </a:prstGeom>
          <a:noFill/>
        </p:spPr>
        <p:txBody>
          <a:bodyPr wrap="square" rtlCol="0">
            <a:spAutoFit/>
          </a:bodyPr>
          <a:lstStyle/>
          <a:p>
            <a:r>
              <a:rPr lang="hu-HU" b="1" dirty="0" err="1"/>
              <a:t>Defending</a:t>
            </a:r>
            <a:r>
              <a:rPr lang="hu-HU" b="1" dirty="0"/>
              <a:t> </a:t>
            </a:r>
            <a:r>
              <a:rPr lang="hu-HU" b="1" dirty="0" err="1"/>
              <a:t>individual</a:t>
            </a:r>
            <a:r>
              <a:rPr lang="hu-HU" b="1" dirty="0"/>
              <a:t> </a:t>
            </a:r>
            <a:r>
              <a:rPr lang="hu-HU" b="1" dirty="0" err="1"/>
              <a:t>rights</a:t>
            </a:r>
            <a:r>
              <a:rPr lang="en-US" b="1" dirty="0"/>
              <a:t> in case of their violation by national or EU authorities: </a:t>
            </a:r>
            <a:endParaRPr lang="hu-HU" b="1" dirty="0"/>
          </a:p>
        </p:txBody>
      </p:sp>
    </p:spTree>
    <p:extLst>
      <p:ext uri="{BB962C8B-B14F-4D97-AF65-F5344CB8AC3E}">
        <p14:creationId xmlns:p14="http://schemas.microsoft.com/office/powerpoint/2010/main" val="5761953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F3692-B5AA-4567-A6DB-5E347DE6FF8F}"/>
              </a:ext>
            </a:extLst>
          </p:cNvPr>
          <p:cNvSpPr>
            <a:spLocks noGrp="1"/>
          </p:cNvSpPr>
          <p:nvPr>
            <p:ph type="ctrTitle"/>
          </p:nvPr>
        </p:nvSpPr>
        <p:spPr>
          <a:xfrm>
            <a:off x="1136428" y="627564"/>
            <a:ext cx="7474172" cy="1325563"/>
          </a:xfrm>
        </p:spPr>
        <p:txBody>
          <a:bodyPr vert="horz" lIns="91440" tIns="45720" rIns="91440" bIns="45720" rtlCol="0" anchor="ctr">
            <a:normAutofit/>
          </a:bodyPr>
          <a:lstStyle/>
          <a:p>
            <a:pPr algn="l"/>
            <a:endParaRPr lang="en-US" sz="4400" b="1" u="sng" kern="1200" dirty="0">
              <a:solidFill>
                <a:schemeClr val="tx1"/>
              </a:solidFill>
              <a:latin typeface="+mj-lt"/>
              <a:ea typeface="+mj-ea"/>
              <a:cs typeface="+mj-cs"/>
            </a:endParaRPr>
          </a:p>
        </p:txBody>
      </p:sp>
      <p:sp>
        <p:nvSpPr>
          <p:cNvPr id="10" name="Rectangle 9">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3666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D3DB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7AF1D635-B2C7-4E04-B1C5-3CAA86471C55}"/>
              </a:ext>
            </a:extLst>
          </p:cNvPr>
          <p:cNvPicPr>
            <a:picLocks noChangeAspect="1"/>
          </p:cNvPicPr>
          <p:nvPr/>
        </p:nvPicPr>
        <p:blipFill rotWithShape="1">
          <a:blip r:embed="rId2">
            <a:alphaModFix/>
          </a:blip>
          <a:srcRect l="32824" r="18207" b="-2"/>
          <a:stretch/>
        </p:blipFill>
        <p:spPr>
          <a:xfrm>
            <a:off x="9030743" y="2474254"/>
            <a:ext cx="1912560" cy="1909489"/>
          </a:xfrm>
          <a:custGeom>
            <a:avLst/>
            <a:gdLst>
              <a:gd name="connsiteX0" fmla="*/ 3028805 w 6057610"/>
              <a:gd name="connsiteY0" fmla="*/ 0 h 6057610"/>
              <a:gd name="connsiteX1" fmla="*/ 6057610 w 6057610"/>
              <a:gd name="connsiteY1" fmla="*/ 3028805 h 6057610"/>
              <a:gd name="connsiteX2" fmla="*/ 3028805 w 6057610"/>
              <a:gd name="connsiteY2" fmla="*/ 6057610 h 6057610"/>
              <a:gd name="connsiteX3" fmla="*/ 0 w 6057610"/>
              <a:gd name="connsiteY3" fmla="*/ 3028805 h 6057610"/>
              <a:gd name="connsiteX4" fmla="*/ 3028805 w 6057610"/>
              <a:gd name="connsiteY4" fmla="*/ 0 h 6057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effectLst>
            <a:softEdge rad="0"/>
          </a:effectLst>
        </p:spPr>
      </p:pic>
      <p:sp>
        <p:nvSpPr>
          <p:cNvPr id="6" name="TextBox 5">
            <a:extLst>
              <a:ext uri="{FF2B5EF4-FFF2-40B4-BE49-F238E27FC236}">
                <a16:creationId xmlns:a16="http://schemas.microsoft.com/office/drawing/2014/main" id="{0FCEB503-9B9F-49B6-8C1B-7EE5EABCA559}"/>
              </a:ext>
            </a:extLst>
          </p:cNvPr>
          <p:cNvSpPr txBox="1"/>
          <p:nvPr/>
        </p:nvSpPr>
        <p:spPr>
          <a:xfrm>
            <a:off x="626853" y="2254370"/>
            <a:ext cx="7983747" cy="1477328"/>
          </a:xfrm>
          <a:prstGeom prst="rect">
            <a:avLst/>
          </a:prstGeom>
          <a:noFill/>
        </p:spPr>
        <p:txBody>
          <a:bodyPr wrap="square" rtlCol="0">
            <a:spAutoFit/>
          </a:bodyPr>
          <a:lstStyle/>
          <a:p>
            <a:r>
              <a:rPr lang="fr-FR" b="1" dirty="0"/>
              <a:t>Participation in </a:t>
            </a:r>
            <a:r>
              <a:rPr lang="fr-FR" b="1" dirty="0" err="1"/>
              <a:t>European</a:t>
            </a:r>
            <a:r>
              <a:rPr lang="fr-FR" b="1" dirty="0"/>
              <a:t> </a:t>
            </a:r>
            <a:r>
              <a:rPr lang="fr-FR" b="1" dirty="0" err="1"/>
              <a:t>policy-making</a:t>
            </a:r>
            <a:r>
              <a:rPr lang="fr-FR" b="1" dirty="0"/>
              <a:t> (</a:t>
            </a:r>
            <a:r>
              <a:rPr lang="fr-FR" b="1" dirty="0" err="1"/>
              <a:t>elections</a:t>
            </a:r>
            <a:r>
              <a:rPr lang="fr-FR" b="1" dirty="0"/>
              <a:t>)</a:t>
            </a:r>
          </a:p>
          <a:p>
            <a:pPr algn="just"/>
            <a:endParaRPr lang="en-US" dirty="0"/>
          </a:p>
          <a:p>
            <a:pPr algn="just"/>
            <a:r>
              <a:rPr lang="en-US" dirty="0"/>
              <a:t>Every EU citizen has the right to vote and stand as a candidate in both local and European elections in the EU country they live in, under the same conditions as nationals of that country.</a:t>
            </a:r>
          </a:p>
        </p:txBody>
      </p:sp>
    </p:spTree>
    <p:extLst>
      <p:ext uri="{BB962C8B-B14F-4D97-AF65-F5344CB8AC3E}">
        <p14:creationId xmlns:p14="http://schemas.microsoft.com/office/powerpoint/2010/main" val="36068821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3666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D3DB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7AF1D635-B2C7-4E04-B1C5-3CAA86471C55}"/>
              </a:ext>
            </a:extLst>
          </p:cNvPr>
          <p:cNvPicPr>
            <a:picLocks noChangeAspect="1"/>
          </p:cNvPicPr>
          <p:nvPr/>
        </p:nvPicPr>
        <p:blipFill rotWithShape="1">
          <a:blip r:embed="rId2">
            <a:alphaModFix/>
          </a:blip>
          <a:srcRect l="32824" r="18207" b="-2"/>
          <a:stretch/>
        </p:blipFill>
        <p:spPr>
          <a:xfrm>
            <a:off x="9030743" y="2474254"/>
            <a:ext cx="1912560" cy="1909489"/>
          </a:xfrm>
          <a:custGeom>
            <a:avLst/>
            <a:gdLst>
              <a:gd name="connsiteX0" fmla="*/ 3028805 w 6057610"/>
              <a:gd name="connsiteY0" fmla="*/ 0 h 6057610"/>
              <a:gd name="connsiteX1" fmla="*/ 6057610 w 6057610"/>
              <a:gd name="connsiteY1" fmla="*/ 3028805 h 6057610"/>
              <a:gd name="connsiteX2" fmla="*/ 3028805 w 6057610"/>
              <a:gd name="connsiteY2" fmla="*/ 6057610 h 6057610"/>
              <a:gd name="connsiteX3" fmla="*/ 0 w 6057610"/>
              <a:gd name="connsiteY3" fmla="*/ 3028805 h 6057610"/>
              <a:gd name="connsiteX4" fmla="*/ 3028805 w 6057610"/>
              <a:gd name="connsiteY4" fmla="*/ 0 h 6057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effectLst>
            <a:softEdge rad="0"/>
          </a:effectLst>
        </p:spPr>
      </p:pic>
      <p:sp>
        <p:nvSpPr>
          <p:cNvPr id="6" name="TextBox 5">
            <a:extLst>
              <a:ext uri="{FF2B5EF4-FFF2-40B4-BE49-F238E27FC236}">
                <a16:creationId xmlns:a16="http://schemas.microsoft.com/office/drawing/2014/main" id="{0FCEB503-9B9F-49B6-8C1B-7EE5EABCA559}"/>
              </a:ext>
            </a:extLst>
          </p:cNvPr>
          <p:cNvSpPr txBox="1"/>
          <p:nvPr/>
        </p:nvSpPr>
        <p:spPr>
          <a:xfrm>
            <a:off x="586596" y="1161691"/>
            <a:ext cx="7983747" cy="3416320"/>
          </a:xfrm>
          <a:prstGeom prst="rect">
            <a:avLst/>
          </a:prstGeom>
          <a:noFill/>
        </p:spPr>
        <p:txBody>
          <a:bodyPr wrap="square" rtlCol="0">
            <a:spAutoFit/>
          </a:bodyPr>
          <a:lstStyle/>
          <a:p>
            <a:r>
              <a:rPr lang="hu-HU" b="1" dirty="0" err="1"/>
              <a:t>Petitions</a:t>
            </a:r>
            <a:r>
              <a:rPr lang="hu-HU" b="1" dirty="0"/>
              <a:t> &amp; </a:t>
            </a:r>
            <a:r>
              <a:rPr lang="hu-HU" b="1" dirty="0" err="1"/>
              <a:t>complaints</a:t>
            </a:r>
            <a:endParaRPr lang="en-US" b="1" dirty="0"/>
          </a:p>
          <a:p>
            <a:endParaRPr lang="hu-HU" b="1" dirty="0"/>
          </a:p>
          <a:p>
            <a:pPr algn="just"/>
            <a:r>
              <a:rPr lang="en-US" dirty="0"/>
              <a:t>Petitions of EU citizens to the the European Parliament in order address either a personal need or grievance, or on a matter of public interest. The subject must fall within the EU’s remit (i.e. it mustn’t be something that is decided at local or national level) and must affect the petition/complaint issuing citizen directly.</a:t>
            </a:r>
          </a:p>
          <a:p>
            <a:pPr algn="just"/>
            <a:endParaRPr lang="en-US" dirty="0"/>
          </a:p>
          <a:p>
            <a:pPr algn="just"/>
            <a:r>
              <a:rPr lang="en-US" dirty="0"/>
              <a:t>In case of misconduct by an EU institution or body, the involved can complain to the </a:t>
            </a:r>
            <a:r>
              <a:rPr lang="en-US" b="1" dirty="0"/>
              <a:t>European Ombudsman.</a:t>
            </a:r>
          </a:p>
          <a:p>
            <a:pPr algn="just"/>
            <a:endParaRPr lang="en-US" dirty="0"/>
          </a:p>
          <a:p>
            <a:pPr algn="just"/>
            <a:r>
              <a:rPr lang="en-US" dirty="0"/>
              <a:t>Citizens can also contact EU institutions and advisory bodies directly, and are entitled to receive a reply in any of the EU’s 24 official languages.</a:t>
            </a:r>
          </a:p>
        </p:txBody>
      </p:sp>
    </p:spTree>
    <p:extLst>
      <p:ext uri="{BB962C8B-B14F-4D97-AF65-F5344CB8AC3E}">
        <p14:creationId xmlns:p14="http://schemas.microsoft.com/office/powerpoint/2010/main" val="7149976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413</TotalTime>
  <Words>1335</Words>
  <Application>Microsoft Office PowerPoint</Application>
  <PresentationFormat>Widescreen</PresentationFormat>
  <Paragraphs>94</Paragraphs>
  <Slides>16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Calibri Light</vt:lpstr>
      <vt:lpstr>Office Theme</vt:lpstr>
      <vt:lpstr>PowerPoint Presentation</vt:lpstr>
      <vt:lpstr>Szirbik, EU Jogrendszere </vt:lpstr>
      <vt:lpstr>Szirbik, EU Jogrendszere </vt:lpstr>
      <vt:lpstr>PowerPoint Presentation</vt:lpstr>
      <vt:lpstr>EU citizenship rights  These rights are spelled out in the folowing provisions:  1.  Treaty on the Functioning of the European Union (Article 18)   “Within the scope of application of the Treaties, and without prejudice to any special provisions contained therein, any discrimination on grounds of nationality shall be prohibited. The European Parliament and the Council, acting in accordance with the ordinary legislative procedure, may adopt rules designed to prohibit such discrimination.”   2. Charter of Fundamental Rights (Chapter V).  Especially Title V:  TITLE I DIGNITY TITLE II FREEDOMS TITLE III EQUALITY TITLE IV SOLIDARITY TITLE V CITIZENS' RIGHTS TITLE VI JUSTICE TITLE VII GENERAL PROVISIONS GOVERNING THE INTERPRETATION AND APPLICATION OF THE CHARTER  https://eur-lex.europa.eu/legal-content/EN/TXT/?uri=celex:12012P/TXT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 for your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Szirbik Miklos</dc:creator>
  <cp:lastModifiedBy>Szirbik Miklos</cp:lastModifiedBy>
  <cp:revision>29</cp:revision>
  <dcterms:created xsi:type="dcterms:W3CDTF">2019-10-21T06:14:10Z</dcterms:created>
  <dcterms:modified xsi:type="dcterms:W3CDTF">2019-11-11T08:09:49Z</dcterms:modified>
</cp:coreProperties>
</file>